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theme/theme18.xml" ContentType="application/vnd.openxmlformats-officedocument.theme+xml"/>
  <Override PartName="/ppt/theme/theme19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5" r:id="rId1"/>
    <p:sldMasterId id="2147483797" r:id="rId2"/>
    <p:sldMasterId id="2147483809" r:id="rId3"/>
    <p:sldMasterId id="2147483821" r:id="rId4"/>
    <p:sldMasterId id="2147483833" r:id="rId5"/>
    <p:sldMasterId id="2147483845" r:id="rId6"/>
    <p:sldMasterId id="2147483857" r:id="rId7"/>
    <p:sldMasterId id="2147483869" r:id="rId8"/>
    <p:sldMasterId id="2147483881" r:id="rId9"/>
    <p:sldMasterId id="2147483893" r:id="rId10"/>
    <p:sldMasterId id="2147483905" r:id="rId11"/>
    <p:sldMasterId id="2147483917" r:id="rId12"/>
    <p:sldMasterId id="2147483941" r:id="rId13"/>
    <p:sldMasterId id="2147483953" r:id="rId14"/>
    <p:sldMasterId id="2147483965" r:id="rId15"/>
    <p:sldMasterId id="2147483977" r:id="rId16"/>
    <p:sldMasterId id="2147483989" r:id="rId17"/>
  </p:sldMasterIdLst>
  <p:notesMasterIdLst>
    <p:notesMasterId r:id="rId51"/>
  </p:notesMasterIdLst>
  <p:handoutMasterIdLst>
    <p:handoutMasterId r:id="rId52"/>
  </p:handoutMasterIdLst>
  <p:sldIdLst>
    <p:sldId id="256" r:id="rId18"/>
    <p:sldId id="257" r:id="rId19"/>
    <p:sldId id="258" r:id="rId20"/>
    <p:sldId id="347" r:id="rId21"/>
    <p:sldId id="294" r:id="rId22"/>
    <p:sldId id="348" r:id="rId23"/>
    <p:sldId id="295" r:id="rId24"/>
    <p:sldId id="296" r:id="rId25"/>
    <p:sldId id="349" r:id="rId26"/>
    <p:sldId id="351" r:id="rId27"/>
    <p:sldId id="350" r:id="rId28"/>
    <p:sldId id="353" r:id="rId29"/>
    <p:sldId id="352" r:id="rId30"/>
    <p:sldId id="293" r:id="rId31"/>
    <p:sldId id="297" r:id="rId32"/>
    <p:sldId id="292" r:id="rId33"/>
    <p:sldId id="356" r:id="rId34"/>
    <p:sldId id="357" r:id="rId35"/>
    <p:sldId id="298" r:id="rId36"/>
    <p:sldId id="358" r:id="rId37"/>
    <p:sldId id="299" r:id="rId38"/>
    <p:sldId id="360" r:id="rId39"/>
    <p:sldId id="361" r:id="rId40"/>
    <p:sldId id="300" r:id="rId41"/>
    <p:sldId id="301" r:id="rId42"/>
    <p:sldId id="302" r:id="rId43"/>
    <p:sldId id="305" r:id="rId44"/>
    <p:sldId id="307" r:id="rId45"/>
    <p:sldId id="355" r:id="rId46"/>
    <p:sldId id="308" r:id="rId47"/>
    <p:sldId id="306" r:id="rId48"/>
    <p:sldId id="309" r:id="rId49"/>
    <p:sldId id="310" r:id="rId5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61" autoAdjust="0"/>
    <p:restoredTop sz="86470" autoAdjust="0"/>
  </p:normalViewPr>
  <p:slideViewPr>
    <p:cSldViewPr>
      <p:cViewPr>
        <p:scale>
          <a:sx n="70" d="100"/>
          <a:sy n="70" d="100"/>
        </p:scale>
        <p:origin x="-41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410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1.xml"/><Relationship Id="rId26" Type="http://schemas.openxmlformats.org/officeDocument/2006/relationships/slide" Target="slides/slide9.xml"/><Relationship Id="rId39" Type="http://schemas.openxmlformats.org/officeDocument/2006/relationships/slide" Target="slides/slide22.xml"/><Relationship Id="rId21" Type="http://schemas.openxmlformats.org/officeDocument/2006/relationships/slide" Target="slides/slide4.xml"/><Relationship Id="rId34" Type="http://schemas.openxmlformats.org/officeDocument/2006/relationships/slide" Target="slides/slide17.xml"/><Relationship Id="rId42" Type="http://schemas.openxmlformats.org/officeDocument/2006/relationships/slide" Target="slides/slide25.xml"/><Relationship Id="rId47" Type="http://schemas.openxmlformats.org/officeDocument/2006/relationships/slide" Target="slides/slide30.xml"/><Relationship Id="rId50" Type="http://schemas.openxmlformats.org/officeDocument/2006/relationships/slide" Target="slides/slide33.xml"/><Relationship Id="rId55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2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7.xml"/><Relationship Id="rId32" Type="http://schemas.openxmlformats.org/officeDocument/2006/relationships/slide" Target="slides/slide15.xml"/><Relationship Id="rId37" Type="http://schemas.openxmlformats.org/officeDocument/2006/relationships/slide" Target="slides/slide20.xml"/><Relationship Id="rId40" Type="http://schemas.openxmlformats.org/officeDocument/2006/relationships/slide" Target="slides/slide23.xml"/><Relationship Id="rId45" Type="http://schemas.openxmlformats.org/officeDocument/2006/relationships/slide" Target="slides/slide28.xml"/><Relationship Id="rId53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2.xml"/><Relationship Id="rId31" Type="http://schemas.openxmlformats.org/officeDocument/2006/relationships/slide" Target="slides/slide14.xml"/><Relationship Id="rId44" Type="http://schemas.openxmlformats.org/officeDocument/2006/relationships/slide" Target="slides/slide27.xml"/><Relationship Id="rId52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5.xml"/><Relationship Id="rId27" Type="http://schemas.openxmlformats.org/officeDocument/2006/relationships/slide" Target="slides/slide10.xml"/><Relationship Id="rId30" Type="http://schemas.openxmlformats.org/officeDocument/2006/relationships/slide" Target="slides/slide13.xml"/><Relationship Id="rId35" Type="http://schemas.openxmlformats.org/officeDocument/2006/relationships/slide" Target="slides/slide18.xml"/><Relationship Id="rId43" Type="http://schemas.openxmlformats.org/officeDocument/2006/relationships/slide" Target="slides/slide26.xml"/><Relationship Id="rId48" Type="http://schemas.openxmlformats.org/officeDocument/2006/relationships/slide" Target="slides/slide31.xml"/><Relationship Id="rId56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8.xml"/><Relationship Id="rId33" Type="http://schemas.openxmlformats.org/officeDocument/2006/relationships/slide" Target="slides/slide16.xml"/><Relationship Id="rId38" Type="http://schemas.openxmlformats.org/officeDocument/2006/relationships/slide" Target="slides/slide21.xml"/><Relationship Id="rId46" Type="http://schemas.openxmlformats.org/officeDocument/2006/relationships/slide" Target="slides/slide29.xml"/><Relationship Id="rId20" Type="http://schemas.openxmlformats.org/officeDocument/2006/relationships/slide" Target="slides/slide3.xml"/><Relationship Id="rId41" Type="http://schemas.openxmlformats.org/officeDocument/2006/relationships/slide" Target="slides/slide24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6.xml"/><Relationship Id="rId28" Type="http://schemas.openxmlformats.org/officeDocument/2006/relationships/slide" Target="slides/slide11.xml"/><Relationship Id="rId36" Type="http://schemas.openxmlformats.org/officeDocument/2006/relationships/slide" Target="slides/slide19.xml"/><Relationship Id="rId49" Type="http://schemas.openxmlformats.org/officeDocument/2006/relationships/slide" Target="slides/slide3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8A7BF0BB-9970-45A3-A21F-85B7161F59EB}" type="datetimeFigureOut">
              <a:rPr lang="en-US"/>
              <a:pPr>
                <a:defRPr/>
              </a:pPr>
              <a:t>2/20/2014</a:t>
            </a:fld>
            <a:endParaRPr lang="en-US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87AA9760-6461-4A69-9B0D-495B039475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9932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670E0C5-B6AB-458F-8886-F3EDF2FDE711}" type="datetimeFigureOut">
              <a:rPr lang="en-US"/>
              <a:pPr>
                <a:defRPr/>
              </a:pPr>
              <a:t>2/20/2014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EEAF653-360E-4AA6-9B05-DCAFED519B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4580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57AEED7-F7BB-40E0-922E-CE53025601D0}" type="slidenum">
              <a:rPr lang="en-US" altLang="en-US" sz="1200">
                <a:solidFill>
                  <a:prstClr val="black"/>
                </a:solidFill>
              </a:rPr>
              <a:pPr eaLnBrk="1" hangingPunct="1"/>
              <a:t>5</a:t>
            </a:fld>
            <a:endParaRPr lang="en-US" altLang="en-US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05D78-35BC-4A5B-8296-AC1BBC5DF7C2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CFF9-C862-442B-A67A-AE4CDFC71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82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05D78-35BC-4A5B-8296-AC1BBC5DF7C2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CFF9-C862-442B-A67A-AE4CDFC71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45778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930800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99410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68818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79482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2598957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890998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00119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735325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55734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780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05D78-35BC-4A5B-8296-AC1BBC5DF7C2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CFF9-C862-442B-A67A-AE4CDFC71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12354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20858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375750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176363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8749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404260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7243104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15971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8573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261840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2900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50D65-C64D-44FB-9152-4CC2DE0C9198}" type="datetime1">
              <a:rPr lang="en-US" smtClean="0"/>
              <a:pPr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20511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89079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21287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38992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7420033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124130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252588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04028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740417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27289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E64A4-35FB-42B6-9183-2C0CE0E36649}" type="datetime1">
              <a:rPr lang="en-US" smtClean="0"/>
              <a:pPr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14747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666873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306856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F0BE0-53B1-4346-8884-12AC3795A73C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7D0C9-AD12-4F62-86D5-DE92D203AA0D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781765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DBF13B-E814-441F-BACC-463ED78158F9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4B7E5A-231C-4B94-B75E-779B0B12C8D7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075577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84F3E-814C-4A96-B8A0-7DBD91ECCE98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B6CF0-C056-4FCA-A853-DC3616553DFC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1813153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131407-E7BF-4F81-AF39-86AAB68E3839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F8C9F-4D08-4339-92F6-ED462CC5A463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55549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7588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6450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0897A-8483-430F-9349-74B2CF18B6A7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7E34F-25E4-4F20-A582-A285D26221BF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131088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1D9DA-75E2-4378-A1C1-AAFB86E10756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BDBF19-24EA-45B9-A780-41BE783E8899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641250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60916-4863-455A-AD9C-59BC30268885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D992C-28A4-4DBF-9247-90A862FC009A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2264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2683B9-6ECA-47FA-93CF-B124A0FAC208}" type="datetime1">
              <a:rPr lang="en-US" smtClean="0"/>
              <a:pPr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1677194" y="2515394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BF253-E88A-4106-A661-0F1008FBFB94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28ABD-D68D-4DCF-AEE8-FDAC666C20E8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039077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DCB94-F616-4863-B364-7154EEE08467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50B02-570C-4E98-8DD1-27049CEADA08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13866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A9447-BF4C-42D7-A0B4-0DCDB58E7EAC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2EE91-A576-414F-9D20-897499731129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987615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57D45-C905-405B-89CA-578E4A360A8C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E0DC1-92DB-4022-877E-C6CCF9FA8AD3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02406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4542D-ECF9-4AA0-AFDC-C6505284E961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78E3B-F22E-42CD-9C2A-CFAF7590F1F8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35867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40269-1850-427A-83A7-34508BB2035B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5A844-B95F-4100-87A2-22329D065DEE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30735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1AFD4-C182-4D85-B7F2-B71983F15C40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72AD1-C1FE-4C2C-A97D-B319C93B7FBE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23545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70B5C-732A-4A64-B13E-7FB17B06B588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C0E7E-D30A-4B55-A1BF-A79291B13D32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828413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7588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6450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639EB-8D06-4A94-9A4D-E40BDC43CA7C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0F98D-0D29-4AFD-81D0-0A0048DA7DC9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322267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059BB-D7C6-4C0C-BB79-9DAFB161FE5A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6284C-8ECC-443D-8EB5-DCC12D2F4A18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0857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F66B-9476-4BB3-85E9-E01854F07F90}" type="datetime1">
              <a:rPr lang="en-US" smtClean="0"/>
              <a:pPr/>
              <a:t>2/20/2014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9A124-23BF-4E71-8FC5-025DBC9154D4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9F35E-21F5-43B2-9278-FC94B0751418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773100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1677194" y="2515394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87E41-4119-4B1C-AC3C-5FE71E0F4206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38258-BE1A-4611-8B9B-53138D45C0D4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433502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E8599-67A4-4C3C-B3A4-F30FE7E50122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E8600F-1110-43D4-9254-C8837CD2F0C1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2312609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8AB64-0EFC-4E39-90C8-7DD1D8D943A3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3D8D9-9045-44FB-BCB4-D51534CD751F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758499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029F4-BE1A-457A-8C4E-FE983C08F88D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AABC8-51A4-441C-B550-546A3CB16F47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323429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4542D-ECF9-4AA0-AFDC-C6505284E961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78E3B-F22E-42CD-9C2A-CFAF7590F1F8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361467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40269-1850-427A-83A7-34508BB2035B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5A844-B95F-4100-87A2-22329D065DEE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9108133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1AFD4-C182-4D85-B7F2-B71983F15C40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72AD1-C1FE-4C2C-A97D-B319C93B7FBE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4601468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70B5C-732A-4A64-B13E-7FB17B06B588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C0E7E-D30A-4B55-A1BF-A79291B13D32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034313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7588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6450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639EB-8D06-4A94-9A4D-E40BDC43CA7C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0F98D-0D29-4AFD-81D0-0A0048DA7DC9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2334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23FBD-8F7D-4F85-8085-67BFDB05CB71}" type="datetime1">
              <a:rPr lang="en-US" smtClean="0"/>
              <a:pPr/>
              <a:t>2/20/2014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059BB-D7C6-4C0C-BB79-9DAFB161FE5A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6284C-8ECC-443D-8EB5-DCC12D2F4A18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913552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9A124-23BF-4E71-8FC5-025DBC9154D4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9F35E-21F5-43B2-9278-FC94B0751418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644554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1677194" y="2515394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87E41-4119-4B1C-AC3C-5FE71E0F4206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38258-BE1A-4611-8B9B-53138D45C0D4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85621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E8599-67A4-4C3C-B3A4-F30FE7E50122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E8600F-1110-43D4-9254-C8837CD2F0C1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71799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8AB64-0EFC-4E39-90C8-7DD1D8D943A3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3D8D9-9045-44FB-BCB4-D51534CD751F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984363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029F4-BE1A-457A-8C4E-FE983C08F88D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AABC8-51A4-441C-B550-546A3CB16F47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8163766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4542D-ECF9-4AA0-AFDC-C6505284E961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78E3B-F22E-42CD-9C2A-CFAF7590F1F8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442272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40269-1850-427A-83A7-34508BB2035B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5A844-B95F-4100-87A2-22329D065DEE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144976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1AFD4-C182-4D85-B7F2-B71983F15C40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72AD1-C1FE-4C2C-A97D-B319C93B7FBE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129807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70B5C-732A-4A64-B13E-7FB17B06B588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C0E7E-D30A-4B55-A1BF-A79291B13D32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9010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D789A-1220-4441-8676-44A034051BFD}" type="datetime1">
              <a:rPr lang="en-US" smtClean="0"/>
              <a:pPr/>
              <a:t>2/20/2014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7588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6450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639EB-8D06-4A94-9A4D-E40BDC43CA7C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0F98D-0D29-4AFD-81D0-0A0048DA7DC9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656907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059BB-D7C6-4C0C-BB79-9DAFB161FE5A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6284C-8ECC-443D-8EB5-DCC12D2F4A18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540097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9A124-23BF-4E71-8FC5-025DBC9154D4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9F35E-21F5-43B2-9278-FC94B0751418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400794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1677194" y="2515394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87E41-4119-4B1C-AC3C-5FE71E0F4206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38258-BE1A-4611-8B9B-53138D45C0D4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156443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E8599-67A4-4C3C-B3A4-F30FE7E50122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E8600F-1110-43D4-9254-C8837CD2F0C1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845484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8AB64-0EFC-4E39-90C8-7DD1D8D943A3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3D8D9-9045-44FB-BCB4-D51534CD751F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548911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029F4-BE1A-457A-8C4E-FE983C08F88D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AABC8-51A4-441C-B550-546A3CB16F47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15115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4542D-ECF9-4AA0-AFDC-C6505284E961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78E3B-F22E-42CD-9C2A-CFAF7590F1F8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124774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40269-1850-427A-83A7-34508BB2035B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15A844-B95F-4100-87A2-22329D065DEE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789078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1AFD4-C182-4D85-B7F2-B71983F15C40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272AD1-C1FE-4C2C-A97D-B319C93B7FBE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5978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8A266-E364-4B5E-98DD-432668182E1E}" type="datetime1">
              <a:rPr lang="en-US" smtClean="0"/>
              <a:pPr/>
              <a:t>2/20/2014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70B5C-732A-4A64-B13E-7FB17B06B588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CC0E7E-D30A-4B55-A1BF-A79291B13D32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366493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7588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6450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0639EB-8D06-4A94-9A4D-E40BDC43CA7C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0F98D-0D29-4AFD-81D0-0A0048DA7DC9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674392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059BB-D7C6-4C0C-BB79-9DAFB161FE5A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76284C-8ECC-443D-8EB5-DCC12D2F4A18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320094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A9A124-23BF-4E71-8FC5-025DBC9154D4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9F35E-21F5-43B2-9278-FC94B0751418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56240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1677194" y="2515394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87E41-4119-4B1C-AC3C-5FE71E0F4206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38258-BE1A-4611-8B9B-53138D45C0D4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600001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E8599-67A4-4C3C-B3A4-F30FE7E50122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E8600F-1110-43D4-9254-C8837CD2F0C1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342601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8AB64-0EFC-4E39-90C8-7DD1D8D943A3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3D8D9-9045-44FB-BCB4-D51534CD751F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127768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029F4-BE1A-457A-8C4E-FE983C08F88D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AABC8-51A4-441C-B550-546A3CB16F47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6318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F2040-9975-4642-A906-1DF87F8BE202}" type="datetime1">
              <a:rPr lang="en-US" smtClean="0"/>
              <a:pPr/>
              <a:t>2/20/2014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05D78-35BC-4A5B-8296-AC1BBC5DF7C2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CFF9-C862-442B-A67A-AE4CDFC71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0633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52B4A-BA08-4841-AB08-A0D822ABC34D}" type="datetime1">
              <a:rPr lang="en-US" smtClean="0"/>
              <a:pPr/>
              <a:t>2/20/2014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35EB0-D091-417E-ACD5-D65E1C7D8524}" type="datetime1">
              <a:rPr lang="en-US" smtClean="0"/>
              <a:pPr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CA09F9-C7D6-4C52-A7E8-5101239A0BA2}" type="datetime1">
              <a:rPr lang="en-US" smtClean="0"/>
              <a:pPr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EBEB0A-9E3D-4B14-9782-E2AE3DA60D9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E7278-D345-4759-9A95-635C8EF0279F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A7468-2714-4FD2-B1BF-415ADA31B19A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22444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512BB-8485-4C0F-AA28-DF81E8707332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F0B32-36FD-4739-88AF-4E137663C9BE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8884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FC58F-987F-402F-BE73-07AA340705EA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B22A9-6A81-4B75-B413-85793EE999B1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0228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BE3D0-17AA-460F-831D-C0A2A6745072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13794-71B8-4AC3-957B-F1759FBD2AA5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7735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7588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6450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A5C95-00FA-4C41-8AA1-B9DA42FE222C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217D6-449A-4C02-AB79-FDF6E9B4A3CC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44211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3B7CC-A7EC-4013-8F08-5AA037970B99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94ADA-3CE1-497C-8F48-6529E15299B3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63971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B3D06-A377-456E-9549-30A9BFE2152B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6CBA7-C60B-4962-A639-EF6C92D347DA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43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05D78-35BC-4A5B-8296-AC1BBC5DF7C2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CFF9-C862-442B-A67A-AE4CDFC71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41185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1677194" y="2515394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0CCC4-1BD7-44E0-8AEC-FE9EE9E9C596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4908E-F052-4139-B511-4C7697FE9A9E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7608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0A017-C32C-41E5-9FDC-E22A1B556974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7C676-4093-4B3B-9926-C3C4E7B5CB33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1893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53F10-181B-4B98-B1A3-F60B77B73422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46B1E-3262-4A44-9A45-5FE9EA80A499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91762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B0096-9F99-4D40-9960-ECAB888A93CB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9AC29-5B16-4CDD-AB66-8E2965DA6D1B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5386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3E7278-D345-4759-9A95-635C8EF0279F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A7468-2714-4FD2-B1BF-415ADA31B19A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27368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512BB-8485-4C0F-AA28-DF81E8707332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F0B32-36FD-4739-88AF-4E137663C9BE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7013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FFC58F-987F-402F-BE73-07AA340705EA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B22A9-6A81-4B75-B413-85793EE999B1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2316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BE3D0-17AA-460F-831D-C0A2A6745072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13794-71B8-4AC3-957B-F1759FBD2AA5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8852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7588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6450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A5C95-00FA-4C41-8AA1-B9DA42FE222C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2217D6-449A-4C02-AB79-FDF6E9B4A3CC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7916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3B7CC-A7EC-4013-8F08-5AA037970B99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894ADA-3CE1-497C-8F48-6529E15299B3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69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05D78-35BC-4A5B-8296-AC1BBC5DF7C2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CFF9-C862-442B-A67A-AE4CDFC71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47808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8B3D06-A377-456E-9549-30A9BFE2152B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6CBA7-C60B-4962-A639-EF6C92D347DA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42100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1677194" y="2515394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0CCC4-1BD7-44E0-8AEC-FE9EE9E9C596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A4908E-F052-4139-B511-4C7697FE9A9E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84606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0A017-C32C-41E5-9FDC-E22A1B556974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7C676-4093-4B3B-9926-C3C4E7B5CB33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81909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53F10-181B-4B98-B1A3-F60B77B73422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B46B1E-3262-4A44-9A45-5FE9EA80A499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44885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B0096-9F99-4D40-9960-ECAB888A93CB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9AC29-5B16-4CDD-AB66-8E2965DA6D1B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00958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7097E-5330-48E3-8636-BE04841C72B8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C7762-77F2-445D-914C-2012C3A58DBE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07665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C97B3-9BD9-4B17-BC2C-BDB17A9DD77E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AC368-9B46-43BA-A3F9-0A0AD836EB7C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29489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61177-671D-412F-9211-FDC7F7575548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D0632-E08C-428A-BEB4-15A1EE78EDF5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731832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6F468-944B-4898-A460-B3BAB1053C24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424FA-51A2-431B-9C69-E6BC9B26D47D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73708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7588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6450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85A74-D114-45C6-87E0-0384A61B095E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00CBC-8FBE-483F-9ADF-4993CBD74C3A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09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05D78-35BC-4A5B-8296-AC1BBC5DF7C2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CFF9-C862-442B-A67A-AE4CDFC71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88160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CF19D-C4D4-41C9-8F2C-B6161F0005F8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7BA03-3E96-4D16-92DA-4213FF73B386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48928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C915F-DDB3-473C-B857-07A04E1CBA3D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E17B5-CBA1-4894-A2DD-9D541C2533D4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89287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1677194" y="2515394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D2B93-5FDC-409F-AD25-534403C07894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BE92E-984E-452A-902F-33D348B3AE37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041048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0AF9D-7E92-4BB4-9D7E-87C81BA373EB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2D869-A83A-4B0E-98CF-06FBDA977DF3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16054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804E0-0F6E-4262-A34B-2F10B05202AC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B9D63-E4A7-4B6D-BD0B-75C1607715CB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45067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35AA2-5671-482C-8EC4-3F3A79E75281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0C961-6AAC-4545-99BD-FD631AA09A5D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87771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7097E-5330-48E3-8636-BE04841C72B8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C7762-77F2-445D-914C-2012C3A58DBE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39756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C97B3-9BD9-4B17-BC2C-BDB17A9DD77E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AC368-9B46-43BA-A3F9-0A0AD836EB7C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67544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61177-671D-412F-9211-FDC7F7575548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D0632-E08C-428A-BEB4-15A1EE78EDF5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47909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6F468-944B-4898-A460-B3BAB1053C24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424FA-51A2-431B-9C69-E6BC9B26D47D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0401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05D78-35BC-4A5B-8296-AC1BBC5DF7C2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CFF9-C862-442B-A67A-AE4CDFC71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73836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7588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6450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85A74-D114-45C6-87E0-0384A61B095E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00CBC-8FBE-483F-9ADF-4993CBD74C3A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25362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CF19D-C4D4-41C9-8F2C-B6161F0005F8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7BA03-3E96-4D16-92DA-4213FF73B386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314268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C915F-DDB3-473C-B857-07A04E1CBA3D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E17B5-CBA1-4894-A2DD-9D541C2533D4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13754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1677194" y="2515394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D2B93-5FDC-409F-AD25-534403C07894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BE92E-984E-452A-902F-33D348B3AE37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93569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0AF9D-7E92-4BB4-9D7E-87C81BA373EB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2D869-A83A-4B0E-98CF-06FBDA977DF3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547933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804E0-0F6E-4262-A34B-2F10B05202AC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B9D63-E4A7-4B6D-BD0B-75C1607715CB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64548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35AA2-5671-482C-8EC4-3F3A79E75281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0C961-6AAC-4545-99BD-FD631AA09A5D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96809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7097E-5330-48E3-8636-BE04841C72B8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C7762-77F2-445D-914C-2012C3A58DBE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98360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CC97B3-9BD9-4B17-BC2C-BDB17A9DD77E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AAC368-9B46-43BA-A3F9-0A0AD836EB7C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6668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61177-671D-412F-9211-FDC7F7575548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D0632-E08C-428A-BEB4-15A1EE78EDF5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768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05D78-35BC-4A5B-8296-AC1BBC5DF7C2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CFF9-C862-442B-A67A-AE4CDFC71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692810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6F468-944B-4898-A460-B3BAB1053C24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424FA-51A2-431B-9C69-E6BC9B26D47D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68215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7588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6450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85A74-D114-45C6-87E0-0384A61B095E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A00CBC-8FBE-483F-9ADF-4993CBD74C3A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05945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CCF19D-C4D4-41C9-8F2C-B6161F0005F8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B7BA03-3E96-4D16-92DA-4213FF73B386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34527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0C915F-DDB3-473C-B857-07A04E1CBA3D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E17B5-CBA1-4894-A2DD-9D541C2533D4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561376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1677194" y="2515394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D2B93-5FDC-409F-AD25-534403C07894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5BE92E-984E-452A-902F-33D348B3AE37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42636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90AF9D-7E92-4BB4-9D7E-87C81BA373EB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2D869-A83A-4B0E-98CF-06FBDA977DF3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42688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804E0-0F6E-4262-A34B-2F10B05202AC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B9D63-E4A7-4B6D-BD0B-75C1607715CB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780039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35AA2-5671-482C-8EC4-3F3A79E75281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0C961-6AAC-4545-99BD-FD631AA09A5D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48295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55198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022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05D78-35BC-4A5B-8296-AC1BBC5DF7C2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CFF9-C862-442B-A67A-AE4CDFC71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121121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88358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618190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648712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14370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71454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903943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68591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091792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3124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923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605D78-35BC-4A5B-8296-AC1BBC5DF7C2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0CFF9-C862-442B-A67A-AE4CDFC71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87631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65107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422483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49339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554377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6135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53567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118248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562448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50971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043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605D78-35BC-4A5B-8296-AC1BBC5DF7C2}" type="datetimeFigureOut">
              <a:rPr lang="en-US" smtClean="0"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F0CFF9-C862-442B-A67A-AE4CDFC710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303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1940" y="7883"/>
            <a:ext cx="85344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2331247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6857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4" r:id="rId1"/>
    <p:sldLayoutId id="2147483895" r:id="rId2"/>
    <p:sldLayoutId id="2147483896" r:id="rId3"/>
    <p:sldLayoutId id="2147483897" r:id="rId4"/>
    <p:sldLayoutId id="2147483898" r:id="rId5"/>
    <p:sldLayoutId id="2147483899" r:id="rId6"/>
    <p:sldLayoutId id="2147483900" r:id="rId7"/>
    <p:sldLayoutId id="2147483901" r:id="rId8"/>
    <p:sldLayoutId id="2147483902" r:id="rId9"/>
    <p:sldLayoutId id="2147483903" r:id="rId10"/>
    <p:sldLayoutId id="214748390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1940" y="7883"/>
            <a:ext cx="85344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2331247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5663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1940" y="7883"/>
            <a:ext cx="85344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2331247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733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8" r:id="rId1"/>
    <p:sldLayoutId id="2147483919" r:id="rId2"/>
    <p:sldLayoutId id="2147483920" r:id="rId3"/>
    <p:sldLayoutId id="2147483921" r:id="rId4"/>
    <p:sldLayoutId id="2147483922" r:id="rId5"/>
    <p:sldLayoutId id="2147483923" r:id="rId6"/>
    <p:sldLayoutId id="2147483924" r:id="rId7"/>
    <p:sldLayoutId id="2147483925" r:id="rId8"/>
    <p:sldLayoutId id="2147483926" r:id="rId9"/>
    <p:sldLayoutId id="2147483927" r:id="rId10"/>
    <p:sldLayoutId id="214748392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685800" y="76200"/>
            <a:ext cx="79248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8800"/>
            <a:ext cx="75438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smtClean="0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5B7D7CA-6842-4EF2-A39D-7425AFF0959B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6208713"/>
            <a:ext cx="4873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8013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969BBE9C-D3C5-493F-8340-9D52CF6EC6BF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875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986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44" r:id="rId3"/>
    <p:sldLayoutId id="2147483945" r:id="rId4"/>
    <p:sldLayoutId id="2147483946" r:id="rId5"/>
    <p:sldLayoutId id="2147483947" r:id="rId6"/>
    <p:sldLayoutId id="2147483948" r:id="rId7"/>
    <p:sldLayoutId id="2147483949" r:id="rId8"/>
    <p:sldLayoutId id="2147483950" r:id="rId9"/>
    <p:sldLayoutId id="2147483951" r:id="rId10"/>
    <p:sldLayoutId id="214748395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800" kern="1200">
          <a:solidFill>
            <a:srgbClr val="262626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3725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3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228600" y="155575"/>
            <a:ext cx="8382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01688" y="2057400"/>
            <a:ext cx="75438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CBBA346-2E30-4860-996F-EEE4C52224D0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6208713"/>
            <a:ext cx="4873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8013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FFEFA6C6-BD61-4FA4-A4CC-D8CC9A439D90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875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021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  <p:sldLayoutId id="2147483956" r:id="rId3"/>
    <p:sldLayoutId id="2147483957" r:id="rId4"/>
    <p:sldLayoutId id="2147483958" r:id="rId5"/>
    <p:sldLayoutId id="2147483959" r:id="rId6"/>
    <p:sldLayoutId id="2147483960" r:id="rId7"/>
    <p:sldLayoutId id="2147483961" r:id="rId8"/>
    <p:sldLayoutId id="2147483962" r:id="rId9"/>
    <p:sldLayoutId id="2147483963" r:id="rId10"/>
    <p:sldLayoutId id="214748396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rgbClr val="262626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3725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3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228600" y="155575"/>
            <a:ext cx="8382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01688" y="2057400"/>
            <a:ext cx="75438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CBBA346-2E30-4860-996F-EEE4C52224D0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6208713"/>
            <a:ext cx="4873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8013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FFEFA6C6-BD61-4FA4-A4CC-D8CC9A439D90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875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914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6" r:id="rId1"/>
    <p:sldLayoutId id="2147483967" r:id="rId2"/>
    <p:sldLayoutId id="2147483968" r:id="rId3"/>
    <p:sldLayoutId id="2147483969" r:id="rId4"/>
    <p:sldLayoutId id="2147483970" r:id="rId5"/>
    <p:sldLayoutId id="2147483971" r:id="rId6"/>
    <p:sldLayoutId id="2147483972" r:id="rId7"/>
    <p:sldLayoutId id="2147483973" r:id="rId8"/>
    <p:sldLayoutId id="2147483974" r:id="rId9"/>
    <p:sldLayoutId id="2147483975" r:id="rId10"/>
    <p:sldLayoutId id="214748397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rgbClr val="262626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3725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3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228600" y="155575"/>
            <a:ext cx="8382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01688" y="2057400"/>
            <a:ext cx="75438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CBBA346-2E30-4860-996F-EEE4C52224D0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6208713"/>
            <a:ext cx="4873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8013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FFEFA6C6-BD61-4FA4-A4CC-D8CC9A439D90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875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7765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8" r:id="rId1"/>
    <p:sldLayoutId id="2147483979" r:id="rId2"/>
    <p:sldLayoutId id="2147483980" r:id="rId3"/>
    <p:sldLayoutId id="2147483981" r:id="rId4"/>
    <p:sldLayoutId id="2147483982" r:id="rId5"/>
    <p:sldLayoutId id="2147483983" r:id="rId6"/>
    <p:sldLayoutId id="2147483984" r:id="rId7"/>
    <p:sldLayoutId id="2147483985" r:id="rId8"/>
    <p:sldLayoutId id="2147483986" r:id="rId9"/>
    <p:sldLayoutId id="2147483987" r:id="rId10"/>
    <p:sldLayoutId id="214748398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rgbClr val="262626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3725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3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228600" y="155575"/>
            <a:ext cx="8382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01688" y="2057400"/>
            <a:ext cx="75438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CBBA346-2E30-4860-996F-EEE4C52224D0}" type="datetimeFigureOut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6208713"/>
            <a:ext cx="4873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8013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FFEFA6C6-BD61-4FA4-A4CC-D8CC9A439D90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875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529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0" r:id="rId1"/>
    <p:sldLayoutId id="2147483991" r:id="rId2"/>
    <p:sldLayoutId id="2147483992" r:id="rId3"/>
    <p:sldLayoutId id="2147483993" r:id="rId4"/>
    <p:sldLayoutId id="2147483994" r:id="rId5"/>
    <p:sldLayoutId id="2147483995" r:id="rId6"/>
    <p:sldLayoutId id="2147483996" r:id="rId7"/>
    <p:sldLayoutId id="2147483997" r:id="rId8"/>
    <p:sldLayoutId id="2147483998" r:id="rId9"/>
    <p:sldLayoutId id="2147483999" r:id="rId10"/>
    <p:sldLayoutId id="214748400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rgbClr val="262626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3725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3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325272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299716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5D48070-6A81-47D0-9810-1540B9FEFF61}" type="datetime1">
              <a:rPr lang="en-US" smtClean="0"/>
              <a:pPr/>
              <a:t>2/20/2014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BFEBEB0A-9E3D-4B14-9782-E2AE3DA60D9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58800" y="76200"/>
            <a:ext cx="7772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7875" y="1828800"/>
            <a:ext cx="7543800" cy="433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9E3F266-549E-4F03-B627-9974553161DF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6208713"/>
            <a:ext cx="4873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8013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4A95CE1D-48DE-4C4E-8064-28BB8A2C24D2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875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865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rgbClr val="262626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3725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3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58800" y="76200"/>
            <a:ext cx="7772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7875" y="1828800"/>
            <a:ext cx="7543800" cy="433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9E3F266-549E-4F03-B627-9974553161DF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6208713"/>
            <a:ext cx="4873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8013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4A95CE1D-48DE-4C4E-8064-28BB8A2C24D2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875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5795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rgbClr val="262626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3725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3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58800" y="76200"/>
            <a:ext cx="7772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7875" y="1828800"/>
            <a:ext cx="7543800" cy="433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4DB1CDC-2BA5-499E-A34B-E579B8F29FC0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6208713"/>
            <a:ext cx="4873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8013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2E3648FA-CE10-45B4-A113-7CCB07F181BC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875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579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rgbClr val="262626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3725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3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58800" y="76200"/>
            <a:ext cx="7772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7875" y="1828800"/>
            <a:ext cx="7543800" cy="433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4DB1CDC-2BA5-499E-A34B-E579B8F29FC0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6208713"/>
            <a:ext cx="4873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8013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2E3648FA-CE10-45B4-A113-7CCB07F181BC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875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3851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rgbClr val="262626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3725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3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558800" y="76200"/>
            <a:ext cx="7772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7875" y="1828800"/>
            <a:ext cx="7543800" cy="433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4DB1CDC-2BA5-499E-A34B-E579B8F29FC0}" type="datetime1">
              <a:rPr lang="en-US">
                <a:solidFill>
                  <a:srgbClr val="303030">
                    <a:lumMod val="90000"/>
                    <a:lumOff val="10000"/>
                  </a:srgbClr>
                </a:solidFill>
              </a:rPr>
              <a:pPr>
                <a:defRPr/>
              </a:pPr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6208713"/>
            <a:ext cx="4873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>
              <a:defRPr/>
            </a:pPr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8013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2E3648FA-CE10-45B4-A113-7CCB07F181BC}" type="slidenum">
              <a:rPr lang="en-US">
                <a:solidFill>
                  <a:prstClr val="black">
                    <a:lumMod val="85000"/>
                    <a:lumOff val="1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875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058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8" r:id="rId1"/>
    <p:sldLayoutId id="2147483859" r:id="rId2"/>
    <p:sldLayoutId id="2147483860" r:id="rId3"/>
    <p:sldLayoutId id="2147483861" r:id="rId4"/>
    <p:sldLayoutId id="2147483862" r:id="rId5"/>
    <p:sldLayoutId id="2147483863" r:id="rId6"/>
    <p:sldLayoutId id="2147483864" r:id="rId7"/>
    <p:sldLayoutId id="2147483865" r:id="rId8"/>
    <p:sldLayoutId id="2147483866" r:id="rId9"/>
    <p:sldLayoutId id="2147483867" r:id="rId10"/>
    <p:sldLayoutId id="214748386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800" kern="1200">
          <a:solidFill>
            <a:srgbClr val="262626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3725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3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1940" y="7883"/>
            <a:ext cx="85344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2331247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22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0" r:id="rId1"/>
    <p:sldLayoutId id="2147483871" r:id="rId2"/>
    <p:sldLayoutId id="2147483872" r:id="rId3"/>
    <p:sldLayoutId id="2147483873" r:id="rId4"/>
    <p:sldLayoutId id="2147483874" r:id="rId5"/>
    <p:sldLayoutId id="2147483875" r:id="rId6"/>
    <p:sldLayoutId id="2147483876" r:id="rId7"/>
    <p:sldLayoutId id="2147483877" r:id="rId8"/>
    <p:sldLayoutId id="2147483878" r:id="rId9"/>
    <p:sldLayoutId id="2147483879" r:id="rId10"/>
    <p:sldLayoutId id="214748388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1940" y="7883"/>
            <a:ext cx="85344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7240" y="2331247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4E0C9D70-F8FA-416F-A6B9-FF1D64BD8AC4}" type="datetimeFigureOut">
              <a:rPr lang="en-US" smtClean="0">
                <a:solidFill>
                  <a:srgbClr val="303030">
                    <a:lumMod val="90000"/>
                    <a:lumOff val="10000"/>
                  </a:srgbClr>
                </a:solidFill>
              </a:rPr>
              <a:pPr/>
              <a:t>2/20/2014</a:t>
            </a:fld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>
              <a:solidFill>
                <a:srgbClr val="303030">
                  <a:lumMod val="90000"/>
                  <a:lumOff val="1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A8D9F898-8AF0-4FC8-9144-CEEFAC98D3A6}" type="slidenum">
              <a:rPr lang="en-US" smtClean="0">
                <a:solidFill>
                  <a:prstClr val="black">
                    <a:lumMod val="85000"/>
                    <a:lumOff val="1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803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2" r:id="rId1"/>
    <p:sldLayoutId id="2147483883" r:id="rId2"/>
    <p:sldLayoutId id="2147483884" r:id="rId3"/>
    <p:sldLayoutId id="2147483885" r:id="rId4"/>
    <p:sldLayoutId id="2147483886" r:id="rId5"/>
    <p:sldLayoutId id="2147483887" r:id="rId6"/>
    <p:sldLayoutId id="2147483888" r:id="rId7"/>
    <p:sldLayoutId id="2147483889" r:id="rId8"/>
    <p:sldLayoutId id="2147483890" r:id="rId9"/>
    <p:sldLayoutId id="2147483891" r:id="rId10"/>
    <p:sldLayoutId id="214748389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8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2"/>
          <p:cNvSpPr>
            <a:spLocks noGrp="1"/>
          </p:cNvSpPr>
          <p:nvPr>
            <p:ph type="ctrTitle" idx="4294967295"/>
          </p:nvPr>
        </p:nvSpPr>
        <p:spPr>
          <a:xfrm>
            <a:off x="1371600" y="2362200"/>
            <a:ext cx="7391400" cy="1470025"/>
          </a:xfrm>
          <a:prstGeom prst="rect">
            <a:avLst/>
          </a:prstGeo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Wildfires  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4294967295"/>
          </p:nvPr>
        </p:nvSpPr>
        <p:spPr>
          <a:xfrm>
            <a:off x="3429000" y="3733800"/>
            <a:ext cx="5334000" cy="17541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en-US" sz="3200" b="1" dirty="0" smtClean="0">
                <a:solidFill>
                  <a:srgbClr val="C00000"/>
                </a:solidFill>
              </a:rPr>
              <a:t>Chapter 13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3537" y="457200"/>
            <a:ext cx="8991600" cy="762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4400" dirty="0" smtClean="0"/>
              <a:t>Phases of a Wildfire</a:t>
            </a:r>
            <a:endParaRPr lang="en-US" sz="4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838200" y="1143000"/>
            <a:ext cx="7239000" cy="4759325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buClr>
                <a:srgbClr val="AD0101"/>
              </a:buClr>
              <a:defRPr/>
            </a:pPr>
            <a:r>
              <a:rPr lang="en-US" b="1" dirty="0" smtClean="0">
                <a:solidFill>
                  <a:srgbClr val="303030"/>
                </a:solidFill>
              </a:rPr>
              <a:t>Preignition – First Phase</a:t>
            </a:r>
          </a:p>
          <a:p>
            <a:pPr lvl="1">
              <a:buClr>
                <a:srgbClr val="AD0101"/>
              </a:buClr>
              <a:defRPr/>
            </a:pPr>
            <a:r>
              <a:rPr lang="en-US" sz="2400" dirty="0" smtClean="0">
                <a:solidFill>
                  <a:srgbClr val="303030"/>
                </a:solidFill>
              </a:rPr>
              <a:t>Fuel is brought to both a temperature and water content that favors ignition – two processes</a:t>
            </a:r>
          </a:p>
          <a:p>
            <a:pPr lvl="2">
              <a:buClr>
                <a:srgbClr val="AD0101"/>
              </a:buClr>
              <a:defRPr/>
            </a:pPr>
            <a:r>
              <a:rPr lang="en-US" sz="2400" dirty="0" smtClean="0">
                <a:solidFill>
                  <a:srgbClr val="303030"/>
                </a:solidFill>
              </a:rPr>
              <a:t>Preheating – fuel loses a great deal of water and other volatile chemical compounds</a:t>
            </a:r>
          </a:p>
          <a:p>
            <a:pPr lvl="2">
              <a:buClr>
                <a:srgbClr val="AD0101"/>
              </a:buClr>
              <a:defRPr/>
            </a:pPr>
            <a:r>
              <a:rPr lang="en-US" sz="2400" dirty="0" smtClean="0">
                <a:solidFill>
                  <a:srgbClr val="303030"/>
                </a:solidFill>
              </a:rPr>
              <a:t>Pyrolysis – chemical degradation by the heat of the fire</a:t>
            </a:r>
          </a:p>
          <a:p>
            <a:pPr lvl="2">
              <a:buClr>
                <a:srgbClr val="AD0101"/>
              </a:buClr>
              <a:defRPr/>
            </a:pPr>
            <a:r>
              <a:rPr lang="en-US" sz="2400" dirty="0" smtClean="0">
                <a:solidFill>
                  <a:srgbClr val="303030"/>
                </a:solidFill>
              </a:rPr>
              <a:t>These processes combined absorb energy</a:t>
            </a:r>
          </a:p>
          <a:p>
            <a:pPr lvl="2">
              <a:buClr>
                <a:srgbClr val="AD0101"/>
              </a:buClr>
              <a:defRPr/>
            </a:pPr>
            <a:r>
              <a:rPr lang="en-US" sz="2400" dirty="0" smtClean="0">
                <a:solidFill>
                  <a:srgbClr val="303030"/>
                </a:solidFill>
              </a:rPr>
              <a:t>These two processes are like scorching a piece of paper</a:t>
            </a:r>
            <a:endParaRPr lang="en-US" sz="2400" dirty="0">
              <a:solidFill>
                <a:srgbClr val="30303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4940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www.scotland.gov.uk/Resource/0043/004363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828800"/>
            <a:ext cx="7088598" cy="3763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62200" y="957618"/>
            <a:ext cx="51002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Wildfire Incident Command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8389222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ehp.niehs.nih.gov/wp-content/uploads/2011/09/ehp.119-a386.g0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81600"/>
            <a:ext cx="7772400" cy="548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04980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04800" y="381000"/>
            <a:ext cx="8991600" cy="762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4400" dirty="0" smtClean="0"/>
              <a:t>Phases of a Wildfire</a:t>
            </a:r>
            <a:endParaRPr lang="en-US" sz="4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685800" y="1143000"/>
            <a:ext cx="8382000" cy="5105400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lvl="0">
              <a:buClr>
                <a:srgbClr val="AD0101"/>
              </a:buClr>
              <a:defRPr/>
            </a:pPr>
            <a:r>
              <a:rPr lang="en-US" b="1" dirty="0" smtClean="0">
                <a:solidFill>
                  <a:srgbClr val="303030"/>
                </a:solidFill>
              </a:rPr>
              <a:t>Combustion – Second Phase</a:t>
            </a:r>
          </a:p>
          <a:p>
            <a:pPr lvl="1">
              <a:buClr>
                <a:srgbClr val="AD0101"/>
              </a:buClr>
              <a:defRPr/>
            </a:pPr>
            <a:r>
              <a:rPr lang="en-US" sz="2400" dirty="0" smtClean="0">
                <a:solidFill>
                  <a:srgbClr val="303030"/>
                </a:solidFill>
              </a:rPr>
              <a:t>Begins with ignition-where the process are completely different that Preignition</a:t>
            </a:r>
          </a:p>
          <a:p>
            <a:pPr lvl="1">
              <a:buClr>
                <a:srgbClr val="AD0101"/>
              </a:buClr>
              <a:defRPr/>
            </a:pPr>
            <a:r>
              <a:rPr lang="en-US" sz="2400" dirty="0" smtClean="0">
                <a:solidFill>
                  <a:srgbClr val="303030"/>
                </a:solidFill>
              </a:rPr>
              <a:t>Develop when there are sufficient sources of fuel</a:t>
            </a:r>
          </a:p>
          <a:p>
            <a:pPr lvl="2">
              <a:buClr>
                <a:srgbClr val="AD0101"/>
              </a:buClr>
              <a:defRPr/>
            </a:pPr>
            <a:r>
              <a:rPr lang="en-US" sz="2400" dirty="0" smtClean="0">
                <a:solidFill>
                  <a:srgbClr val="303030"/>
                </a:solidFill>
              </a:rPr>
              <a:t>This usually happens every 50 to 100 years</a:t>
            </a:r>
          </a:p>
          <a:p>
            <a:pPr lvl="3">
              <a:buClr>
                <a:srgbClr val="AD0101"/>
              </a:buClr>
              <a:defRPr/>
            </a:pPr>
            <a:r>
              <a:rPr lang="en-US" sz="2400" dirty="0" smtClean="0">
                <a:solidFill>
                  <a:srgbClr val="303030"/>
                </a:solidFill>
              </a:rPr>
              <a:t>With or without humans</a:t>
            </a:r>
          </a:p>
          <a:p>
            <a:pPr lvl="2">
              <a:buClr>
                <a:srgbClr val="AD0101"/>
              </a:buClr>
              <a:defRPr/>
            </a:pPr>
            <a:r>
              <a:rPr lang="en-US" sz="2400" dirty="0" smtClean="0"/>
              <a:t>Ignition is not a single—there is usually increase in pyrolysis.</a:t>
            </a:r>
          </a:p>
          <a:p>
            <a:pPr lvl="1">
              <a:buClr>
                <a:srgbClr val="AD0101"/>
              </a:buClr>
              <a:defRPr/>
            </a:pPr>
            <a:r>
              <a:rPr lang="en-US" sz="2400" dirty="0" smtClean="0"/>
              <a:t>Two types of combustion</a:t>
            </a:r>
          </a:p>
          <a:p>
            <a:pPr lvl="2">
              <a:buClr>
                <a:srgbClr val="AD0101"/>
              </a:buClr>
              <a:defRPr/>
            </a:pPr>
            <a:r>
              <a:rPr lang="en-US" sz="2400" dirty="0" smtClean="0"/>
              <a:t>Flaming combustion</a:t>
            </a:r>
          </a:p>
          <a:p>
            <a:pPr lvl="2">
              <a:buClr>
                <a:srgbClr val="AD0101"/>
              </a:buClr>
              <a:defRPr/>
            </a:pPr>
            <a:r>
              <a:rPr lang="en-US" sz="2400" dirty="0" smtClean="0"/>
              <a:t>Smoldering combustion</a:t>
            </a:r>
          </a:p>
          <a:p>
            <a:pPr>
              <a:buClr>
                <a:srgbClr val="AD0101"/>
              </a:buClr>
              <a:defRPr/>
            </a:pPr>
            <a:r>
              <a:rPr lang="en-US" b="1" dirty="0" smtClean="0"/>
              <a:t>Extinction – Third Phase –</a:t>
            </a:r>
            <a:r>
              <a:rPr lang="en-US" dirty="0" smtClean="0"/>
              <a:t> when one of the parts of the triangle are not present</a:t>
            </a:r>
            <a:endParaRPr 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367073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4294967295"/>
          </p:nvPr>
        </p:nvSpPr>
        <p:spPr>
          <a:xfrm>
            <a:off x="381000" y="1143000"/>
            <a:ext cx="8153400" cy="49530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dirty="0" smtClean="0"/>
              <a:t>Fuel</a:t>
            </a:r>
            <a:endParaRPr lang="en-US" sz="1200" b="1" dirty="0" smtClean="0"/>
          </a:p>
          <a:p>
            <a:pPr lvl="1">
              <a:defRPr/>
            </a:pPr>
            <a:r>
              <a:rPr lang="en-US" sz="2800" dirty="0" smtClean="0"/>
              <a:t>Wildfires rely on fuel, without fuel, there is no fire.</a:t>
            </a:r>
          </a:p>
          <a:p>
            <a:pPr lvl="2">
              <a:defRPr/>
            </a:pPr>
            <a:r>
              <a:rPr lang="en-US" sz="2600" dirty="0" smtClean="0"/>
              <a:t>Fuel consists of leaves twigs, decaying material, and peat</a:t>
            </a:r>
          </a:p>
          <a:p>
            <a:pPr lvl="2">
              <a:defRPr/>
            </a:pPr>
            <a:r>
              <a:rPr lang="en-US" sz="2600" dirty="0" smtClean="0"/>
              <a:t>The size of the fuel can influence the ignition and movement of the fire</a:t>
            </a:r>
          </a:p>
          <a:p>
            <a:pPr lvl="2">
              <a:defRPr/>
            </a:pPr>
            <a:r>
              <a:rPr lang="en-US" sz="2600" dirty="0" smtClean="0"/>
              <a:t>Fuel arrangement is also important</a:t>
            </a:r>
          </a:p>
          <a:p>
            <a:pPr lvl="2">
              <a:defRPr/>
            </a:pPr>
            <a:r>
              <a:rPr lang="en-US" sz="2600" dirty="0" smtClean="0"/>
              <a:t>Drought is the last and most influential cause of wildfires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1219200" y="304800"/>
            <a:ext cx="6934200" cy="8382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4400" dirty="0"/>
              <a:t>W</a:t>
            </a:r>
            <a:r>
              <a:rPr lang="en-US" sz="4400" dirty="0" smtClean="0"/>
              <a:t>ildfire Environment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2732983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4294967295"/>
          </p:nvPr>
        </p:nvSpPr>
        <p:spPr>
          <a:xfrm>
            <a:off x="381000" y="1219200"/>
            <a:ext cx="8458200" cy="4876800"/>
          </a:xfrm>
          <a:prstGeom prst="rect">
            <a:avLst/>
          </a:prstGeom>
        </p:spPr>
        <p:txBody>
          <a:bodyPr numCol="1">
            <a:normAutofit/>
          </a:bodyPr>
          <a:lstStyle/>
          <a:p>
            <a:pPr>
              <a:defRPr/>
            </a:pPr>
            <a:r>
              <a:rPr lang="en-US" sz="2800" b="1" dirty="0" smtClean="0"/>
              <a:t>Topography</a:t>
            </a:r>
          </a:p>
          <a:p>
            <a:pPr lvl="1">
              <a:defRPr/>
            </a:pPr>
            <a:r>
              <a:rPr lang="en-US" sz="2400" dirty="0" smtClean="0"/>
              <a:t>Topography can have a profound effect on the behavior of a wildfire</a:t>
            </a:r>
          </a:p>
          <a:p>
            <a:pPr lvl="2">
              <a:defRPr/>
            </a:pPr>
            <a:r>
              <a:rPr lang="en-US" sz="2400" dirty="0" smtClean="0"/>
              <a:t>Flat topography and no wind – fire doesn’t move, internal radiant heating and convection – doesn’t burn surrounding trees</a:t>
            </a:r>
          </a:p>
          <a:p>
            <a:pPr lvl="2">
              <a:defRPr/>
            </a:pPr>
            <a:r>
              <a:rPr lang="en-US" sz="2400" dirty="0" smtClean="0"/>
              <a:t> Flat topography and wind – flames are blown direction of the wind.  Possible radiant heat will start surrounding trees on fire</a:t>
            </a:r>
          </a:p>
          <a:p>
            <a:pPr lvl="2">
              <a:defRPr/>
            </a:pPr>
            <a:r>
              <a:rPr lang="en-US" sz="2400" dirty="0"/>
              <a:t>S</a:t>
            </a:r>
            <a:r>
              <a:rPr lang="en-US" sz="2400" dirty="0" smtClean="0"/>
              <a:t>lope and wind – both the slope and wind influence flames. Fire travels up a hill with a wind behind it.  </a:t>
            </a:r>
          </a:p>
          <a:p>
            <a:pPr>
              <a:defRPr/>
            </a:pPr>
            <a:endParaRPr lang="en-US" sz="2400" b="1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1066800" y="381000"/>
            <a:ext cx="6934200" cy="8382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4400" dirty="0" smtClean="0"/>
              <a:t>Wildlife Environment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07467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F:\class\class\Natural Hazards\Chapters\Chapter 13\Fire Behavi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31509"/>
            <a:ext cx="3657600" cy="5645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45482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4294967295"/>
          </p:nvPr>
        </p:nvSpPr>
        <p:spPr>
          <a:xfrm>
            <a:off x="381000" y="1219200"/>
            <a:ext cx="8458200" cy="4876800"/>
          </a:xfrm>
          <a:prstGeom prst="rect">
            <a:avLst/>
          </a:prstGeom>
        </p:spPr>
        <p:txBody>
          <a:bodyPr numCol="1">
            <a:normAutofit/>
          </a:bodyPr>
          <a:lstStyle/>
          <a:p>
            <a:pPr>
              <a:defRPr/>
            </a:pPr>
            <a:r>
              <a:rPr lang="en-US" sz="2800" b="1" dirty="0" smtClean="0"/>
              <a:t>Weather</a:t>
            </a:r>
          </a:p>
          <a:p>
            <a:pPr lvl="1">
              <a:defRPr/>
            </a:pPr>
            <a:r>
              <a:rPr lang="en-US" sz="2600" dirty="0" smtClean="0"/>
              <a:t>Weather has a dominant influence on the wildfire</a:t>
            </a:r>
          </a:p>
          <a:p>
            <a:pPr lvl="2">
              <a:defRPr/>
            </a:pPr>
            <a:r>
              <a:rPr lang="en-US" sz="2400" dirty="0" smtClean="0"/>
              <a:t>Temperature, precipitation, moisture content (humidity), and winds</a:t>
            </a:r>
          </a:p>
          <a:p>
            <a:pPr lvl="2">
              <a:defRPr/>
            </a:pPr>
            <a:r>
              <a:rPr lang="en-US" sz="2400" dirty="0" smtClean="0"/>
              <a:t>Dry thunderstorms with lighting, during the summer of a drought can be disastrous in starting wildfires</a:t>
            </a:r>
          </a:p>
          <a:p>
            <a:pPr lvl="2">
              <a:defRPr/>
            </a:pPr>
            <a:r>
              <a:rPr lang="en-US" sz="2400" dirty="0" smtClean="0"/>
              <a:t>Wind – can help spread the embers of a wildfire over an area of very dry vegetation.  This can start more fires.</a:t>
            </a:r>
          </a:p>
          <a:p>
            <a:pPr>
              <a:defRPr/>
            </a:pPr>
            <a:endParaRPr lang="en-US" sz="2400" b="1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1066800" y="381000"/>
            <a:ext cx="6934200" cy="8382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4400" dirty="0" smtClean="0"/>
              <a:t>Wildlife Environment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08004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upload.wikimedia.org/wikipedia/commons/9/99/Northwest_Crown_Fire_Experimen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838200"/>
            <a:ext cx="7856698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90766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66048" y="304800"/>
            <a:ext cx="8991600" cy="762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3600" dirty="0" smtClean="0"/>
              <a:t>Types of Fires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457200" y="1143000"/>
            <a:ext cx="815340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>
              <a:buClr>
                <a:srgbClr val="AD0101"/>
              </a:buClr>
              <a:defRPr/>
            </a:pPr>
            <a:r>
              <a:rPr lang="en-US" b="1" dirty="0" smtClean="0"/>
              <a:t>Ground Fires </a:t>
            </a:r>
            <a:r>
              <a:rPr lang="en-US" dirty="0" smtClean="0"/>
              <a:t>– fires that creep along slowly </a:t>
            </a:r>
            <a:r>
              <a:rPr lang="en-US" dirty="0"/>
              <a:t>j</a:t>
            </a:r>
            <a:r>
              <a:rPr lang="en-US" dirty="0" smtClean="0"/>
              <a:t>ust under the ground surface, with little flaming and more smoldering combustion</a:t>
            </a:r>
          </a:p>
          <a:p>
            <a:pPr lvl="0">
              <a:buClr>
                <a:srgbClr val="AD0101"/>
              </a:buClr>
              <a:defRPr/>
            </a:pPr>
            <a:endParaRPr lang="en-US" dirty="0" smtClean="0"/>
          </a:p>
          <a:p>
            <a:pPr lvl="0">
              <a:buClr>
                <a:srgbClr val="AD0101"/>
              </a:buClr>
              <a:defRPr/>
            </a:pPr>
            <a:r>
              <a:rPr lang="en-US" b="1" dirty="0" smtClean="0"/>
              <a:t>Surface Fires </a:t>
            </a:r>
            <a:r>
              <a:rPr lang="en-US" dirty="0" smtClean="0"/>
              <a:t>– fires that move along the ground, may vary greatly in their intensity, that is, the amount of energy released</a:t>
            </a:r>
          </a:p>
          <a:p>
            <a:pPr lvl="0">
              <a:buClr>
                <a:srgbClr val="AD0101"/>
              </a:buClr>
              <a:defRPr/>
            </a:pPr>
            <a:endParaRPr lang="en-US" dirty="0" smtClean="0"/>
          </a:p>
          <a:p>
            <a:pPr lvl="0">
              <a:buClr>
                <a:srgbClr val="AD0101"/>
              </a:buClr>
              <a:defRPr/>
            </a:pPr>
            <a:r>
              <a:rPr lang="en-US" b="1" dirty="0" smtClean="0"/>
              <a:t>Crown Fires </a:t>
            </a:r>
            <a:r>
              <a:rPr lang="en-US" dirty="0" smtClean="0"/>
              <a:t>– fires which flaming combustion is carried through the canopies of trees.</a:t>
            </a:r>
          </a:p>
        </p:txBody>
      </p:sp>
    </p:spTree>
    <p:extLst>
      <p:ext uri="{BB962C8B-B14F-4D97-AF65-F5344CB8AC3E}">
        <p14:creationId xmlns:p14="http://schemas.microsoft.com/office/powerpoint/2010/main" val="1093971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37699" y="152400"/>
            <a:ext cx="8915400" cy="9906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4400" dirty="0" smtClean="0"/>
              <a:t>Learning Objectives</a:t>
            </a:r>
            <a:endParaRPr lang="en-US" sz="4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457200" y="1143000"/>
            <a:ext cx="8305800" cy="49530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r>
              <a:rPr lang="en-US" b="1" dirty="0" smtClean="0"/>
              <a:t>Understand wildfire as a natural process that becomes a hazard when people live in or near wildlands </a:t>
            </a:r>
          </a:p>
          <a:p>
            <a:pPr>
              <a:defRPr/>
            </a:pPr>
            <a:endParaRPr lang="en-US" sz="1000" b="1" dirty="0" smtClean="0"/>
          </a:p>
          <a:p>
            <a:pPr>
              <a:defRPr/>
            </a:pPr>
            <a:r>
              <a:rPr lang="en-US" b="1" dirty="0" smtClean="0"/>
              <a:t>Understand the effects of fires</a:t>
            </a:r>
          </a:p>
          <a:p>
            <a:pPr>
              <a:defRPr/>
            </a:pPr>
            <a:endParaRPr lang="en-US" sz="1000" b="1" dirty="0" smtClean="0"/>
          </a:p>
          <a:p>
            <a:pPr>
              <a:defRPr/>
            </a:pPr>
            <a:r>
              <a:rPr lang="en-US" b="1" dirty="0" smtClean="0"/>
              <a:t>Know how wildfires are linked to other natural hazards</a:t>
            </a:r>
          </a:p>
          <a:p>
            <a:pPr>
              <a:defRPr/>
            </a:pPr>
            <a:endParaRPr lang="en-US" sz="1000" b="1" dirty="0" smtClean="0"/>
          </a:p>
          <a:p>
            <a:pPr>
              <a:defRPr/>
            </a:pPr>
            <a:r>
              <a:rPr lang="en-US" b="1" dirty="0" smtClean="0"/>
              <a:t>Know the potential benefits provided by wildfires</a:t>
            </a:r>
          </a:p>
          <a:p>
            <a:pPr>
              <a:defRPr/>
            </a:pPr>
            <a:endParaRPr lang="en-US" sz="1000" b="1" dirty="0" smtClean="0"/>
          </a:p>
          <a:p>
            <a:pPr>
              <a:defRPr/>
            </a:pPr>
            <a:r>
              <a:rPr lang="en-US" b="1" dirty="0" smtClean="0"/>
              <a:t>Know the methods employed to minimize the fire hazard</a:t>
            </a:r>
          </a:p>
          <a:p>
            <a:pPr>
              <a:defRPr/>
            </a:pPr>
            <a:endParaRPr lang="en-US" sz="1100" b="1" dirty="0" smtClean="0"/>
          </a:p>
          <a:p>
            <a:pPr>
              <a:defRPr/>
            </a:pPr>
            <a:r>
              <a:rPr lang="en-US" b="1" dirty="0" smtClean="0"/>
              <a:t>Know the potential adjustments to the wildfire hazard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 descr="http://www.npr.org/news/graphics/2012/08/wildfires/FireSUPPRESSE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55" y="762000"/>
            <a:ext cx="7790479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3306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52400" y="457200"/>
            <a:ext cx="8991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3600" dirty="0" smtClean="0"/>
              <a:t>Effects of Wildfires and Linkages with other Natural Hazards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426493" y="1600200"/>
            <a:ext cx="8686800" cy="4267200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buClr>
                <a:srgbClr val="AD0101"/>
              </a:buClr>
              <a:defRPr/>
            </a:pPr>
            <a:r>
              <a:rPr lang="en-US" b="1" dirty="0" smtClean="0"/>
              <a:t>Wildfires affect many aspects of the local environment:</a:t>
            </a:r>
          </a:p>
          <a:p>
            <a:pPr marL="0" lvl="0" indent="0">
              <a:buClr>
                <a:srgbClr val="AD0101"/>
              </a:buClr>
              <a:buNone/>
              <a:defRPr/>
            </a:pPr>
            <a:endParaRPr lang="en-US" sz="1200" b="1" dirty="0" smtClean="0"/>
          </a:p>
          <a:p>
            <a:pPr lvl="1">
              <a:buClr>
                <a:srgbClr val="AD0101"/>
              </a:buClr>
              <a:defRPr/>
            </a:pPr>
            <a:r>
              <a:rPr lang="en-US" sz="2400" dirty="0" smtClean="0"/>
              <a:t>They burn vegetation</a:t>
            </a:r>
          </a:p>
          <a:p>
            <a:pPr lvl="1">
              <a:buClr>
                <a:srgbClr val="AD0101"/>
              </a:buClr>
              <a:defRPr/>
            </a:pPr>
            <a:r>
              <a:rPr lang="en-US" sz="2400" dirty="0" smtClean="0"/>
              <a:t>Release smoke into the atmosphere</a:t>
            </a:r>
          </a:p>
          <a:p>
            <a:pPr lvl="1">
              <a:buClr>
                <a:srgbClr val="AD0101"/>
              </a:buClr>
              <a:defRPr/>
            </a:pPr>
            <a:r>
              <a:rPr lang="en-US" sz="2400" dirty="0" smtClean="0"/>
              <a:t>Char the Soil</a:t>
            </a:r>
          </a:p>
          <a:p>
            <a:pPr lvl="1">
              <a:buClr>
                <a:srgbClr val="AD0101"/>
              </a:buClr>
              <a:defRPr/>
            </a:pPr>
            <a:r>
              <a:rPr lang="en-US" sz="2400" dirty="0" smtClean="0"/>
              <a:t>Create favorable conditions for landslides</a:t>
            </a:r>
          </a:p>
          <a:p>
            <a:pPr lvl="1">
              <a:buClr>
                <a:srgbClr val="AD0101"/>
              </a:buClr>
              <a:defRPr/>
            </a:pPr>
            <a:r>
              <a:rPr lang="en-US" sz="2400" dirty="0" smtClean="0"/>
              <a:t>Increases erosion and runoff</a:t>
            </a:r>
          </a:p>
          <a:p>
            <a:pPr lvl="1">
              <a:buClr>
                <a:srgbClr val="AD0101"/>
              </a:buClr>
              <a:defRPr/>
            </a:pPr>
            <a:r>
              <a:rPr lang="en-US" sz="2400" dirty="0" smtClean="0"/>
              <a:t>May harm wildlife</a:t>
            </a:r>
          </a:p>
          <a:p>
            <a:pPr marL="320040" lvl="1" indent="0">
              <a:buClr>
                <a:srgbClr val="AD0101"/>
              </a:buClr>
              <a:buNone/>
              <a:defRPr/>
            </a:pPr>
            <a:endParaRPr lang="en-US" sz="1200" dirty="0" smtClean="0"/>
          </a:p>
          <a:p>
            <a:pPr>
              <a:buClr>
                <a:srgbClr val="AD0101"/>
              </a:buClr>
              <a:defRPr/>
            </a:pPr>
            <a:r>
              <a:rPr lang="en-US" b="1" dirty="0" smtClean="0"/>
              <a:t>There are also effects on the overall geologic and atmospheric environments </a:t>
            </a:r>
          </a:p>
        </p:txBody>
      </p:sp>
    </p:spTree>
    <p:extLst>
      <p:ext uri="{BB962C8B-B14F-4D97-AF65-F5344CB8AC3E}">
        <p14:creationId xmlns:p14="http://schemas.microsoft.com/office/powerpoint/2010/main" val="3066969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www.nasa.gov/centers/goddard/images/content/163405main_wildfire_map_l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2888" y="533400"/>
            <a:ext cx="7016460" cy="5145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34703" y="5702995"/>
            <a:ext cx="7532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Areas that experienced wildfires greater than 250 acres from 1980-2003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649268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ttp://www.nasa.gov/images/content/484444main_firemap-2048x10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14400"/>
            <a:ext cx="8041640" cy="4923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24000" y="485684"/>
            <a:ext cx="6254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 smtClean="0"/>
              <a:t>Wildfires around the world between 2/20/2011 and 3/1/2011</a:t>
            </a:r>
            <a:endParaRPr lang="en-US" sz="1800" dirty="0"/>
          </a:p>
        </p:txBody>
      </p:sp>
      <p:sp>
        <p:nvSpPr>
          <p:cNvPr id="2" name="Rectangle 1"/>
          <p:cNvSpPr/>
          <p:nvPr/>
        </p:nvSpPr>
        <p:spPr>
          <a:xfrm>
            <a:off x="1108030" y="5747266"/>
            <a:ext cx="7086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 smtClean="0"/>
              <a:t>Red indicates low count of fire, yellow indicates high count of fires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58429518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66048" y="304800"/>
            <a:ext cx="8991600" cy="7620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defRPr/>
            </a:pPr>
            <a:r>
              <a:rPr lang="en-US" sz="3600" dirty="0" smtClean="0"/>
              <a:t>Effects on the Geologic Environment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990600" y="1219200"/>
            <a:ext cx="7086600" cy="46482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73050" lvl="0" indent="-273050" fontAlgn="base">
              <a:lnSpc>
                <a:spcPct val="80000"/>
              </a:lnSpc>
              <a:spcAft>
                <a:spcPct val="0"/>
              </a:spcAft>
              <a:buClr>
                <a:srgbClr val="AD0101"/>
              </a:buClr>
              <a:buFont typeface="Arial" charset="0"/>
              <a:buChar char="•"/>
            </a:pPr>
            <a:r>
              <a:rPr lang="en-US" altLang="en-US" dirty="0" smtClean="0">
                <a:solidFill>
                  <a:srgbClr val="303030"/>
                </a:solidFill>
              </a:rPr>
              <a:t>Wildfires have different effects on the soils</a:t>
            </a:r>
          </a:p>
          <a:p>
            <a:pPr marL="593090" lvl="1" indent="-273050" fontAlgn="base">
              <a:lnSpc>
                <a:spcPct val="80000"/>
              </a:lnSpc>
              <a:spcAft>
                <a:spcPct val="0"/>
              </a:spcAft>
              <a:buClr>
                <a:srgbClr val="AD0101"/>
              </a:buClr>
              <a:buFont typeface="Arial" charset="0"/>
              <a:buChar char="•"/>
            </a:pPr>
            <a:r>
              <a:rPr lang="en-US" altLang="en-US" sz="2400" dirty="0" smtClean="0">
                <a:solidFill>
                  <a:srgbClr val="303030"/>
                </a:solidFill>
              </a:rPr>
              <a:t>Depends on the type and moisture content of soil </a:t>
            </a:r>
            <a:endParaRPr lang="en-US" altLang="en-US" sz="2400" dirty="0">
              <a:solidFill>
                <a:srgbClr val="303030"/>
              </a:solidFill>
            </a:endParaRPr>
          </a:p>
          <a:p>
            <a:pPr marL="593090" lvl="1" indent="-273050" fontAlgn="base">
              <a:lnSpc>
                <a:spcPct val="80000"/>
              </a:lnSpc>
              <a:spcAft>
                <a:spcPct val="0"/>
              </a:spcAft>
              <a:buClr>
                <a:srgbClr val="AD0101"/>
              </a:buClr>
              <a:buFont typeface="Arial" charset="0"/>
              <a:buChar char="•"/>
            </a:pPr>
            <a:r>
              <a:rPr lang="en-US" altLang="en-US" sz="2400" dirty="0" smtClean="0">
                <a:solidFill>
                  <a:srgbClr val="303030"/>
                </a:solidFill>
              </a:rPr>
              <a:t>Duration and intensity of the wildfire</a:t>
            </a:r>
          </a:p>
          <a:p>
            <a:pPr marL="320040" lvl="1" indent="0" fontAlgn="base">
              <a:lnSpc>
                <a:spcPct val="80000"/>
              </a:lnSpc>
              <a:spcAft>
                <a:spcPct val="0"/>
              </a:spcAft>
              <a:buClr>
                <a:srgbClr val="AD0101"/>
              </a:buClr>
              <a:buNone/>
            </a:pPr>
            <a:endParaRPr lang="en-US" altLang="en-US" sz="2400" dirty="0" smtClean="0">
              <a:solidFill>
                <a:srgbClr val="303030"/>
              </a:solidFill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AD0101"/>
              </a:buClr>
            </a:pPr>
            <a:r>
              <a:rPr lang="en-US" altLang="en-US" dirty="0" smtClean="0">
                <a:solidFill>
                  <a:srgbClr val="303030"/>
                </a:solidFill>
              </a:rPr>
              <a:t>Extremely hot fires may leave a scorched dry soil</a:t>
            </a:r>
          </a:p>
          <a:p>
            <a:pPr lvl="1" fontAlgn="base">
              <a:lnSpc>
                <a:spcPct val="80000"/>
              </a:lnSpc>
              <a:spcAft>
                <a:spcPct val="0"/>
              </a:spcAft>
              <a:buClr>
                <a:srgbClr val="AD0101"/>
              </a:buClr>
            </a:pPr>
            <a:r>
              <a:rPr lang="en-US" altLang="en-US" sz="2400" dirty="0" smtClean="0">
                <a:solidFill>
                  <a:srgbClr val="303030"/>
                </a:solidFill>
              </a:rPr>
              <a:t>This soil will probably not absorb water after the fire</a:t>
            </a:r>
          </a:p>
          <a:p>
            <a:pPr lvl="2" fontAlgn="base">
              <a:lnSpc>
                <a:spcPct val="80000"/>
              </a:lnSpc>
              <a:spcAft>
                <a:spcPct val="0"/>
              </a:spcAft>
              <a:buClr>
                <a:srgbClr val="AD0101"/>
              </a:buClr>
            </a:pPr>
            <a:r>
              <a:rPr lang="en-US" altLang="en-US" sz="2400" dirty="0" smtClean="0">
                <a:solidFill>
                  <a:srgbClr val="303030"/>
                </a:solidFill>
              </a:rPr>
              <a:t>This would be called the hydrophobic layer in the soil – it is water repellant </a:t>
            </a:r>
          </a:p>
          <a:p>
            <a:pPr lvl="1" fontAlgn="base">
              <a:lnSpc>
                <a:spcPct val="80000"/>
              </a:lnSpc>
              <a:spcAft>
                <a:spcPct val="0"/>
              </a:spcAft>
              <a:buClr>
                <a:srgbClr val="AD0101"/>
              </a:buClr>
            </a:pPr>
            <a:r>
              <a:rPr lang="en-US" altLang="en-US" sz="2400" dirty="0" smtClean="0">
                <a:solidFill>
                  <a:srgbClr val="303030"/>
                </a:solidFill>
              </a:rPr>
              <a:t>This causes the soil to erode and land slides to happen</a:t>
            </a:r>
            <a:endParaRPr lang="en-US" altLang="en-US" sz="2400" dirty="0">
              <a:solidFill>
                <a:srgbClr val="30303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13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 descr="F:\class\class\Natural Hazards\Chapters\Chapter 13\water repellent soi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762000"/>
            <a:ext cx="7928928" cy="464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009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>
          <a:xfrm>
            <a:off x="228600" y="22225"/>
            <a:ext cx="8763000" cy="1143000"/>
          </a:xfrm>
        </p:spPr>
        <p:txBody>
          <a:bodyPr/>
          <a:lstStyle/>
          <a:p>
            <a:pPr eaLnBrk="1" hangingPunct="1"/>
            <a:r>
              <a:rPr lang="en-US" sz="3600" dirty="0"/>
              <a:t>Effects on the </a:t>
            </a:r>
            <a:r>
              <a:rPr lang="en-US" sz="3600" dirty="0" smtClean="0"/>
              <a:t>Atmospheric </a:t>
            </a:r>
            <a:r>
              <a:rPr lang="en-US" sz="3600" dirty="0"/>
              <a:t>Environment</a:t>
            </a:r>
            <a:endParaRPr lang="en-US" altLang="en-US" sz="3600" dirty="0" smtClean="0"/>
          </a:p>
        </p:txBody>
      </p:sp>
      <p:sp>
        <p:nvSpPr>
          <p:cNvPr id="20483" name="Content Placeholder 2"/>
          <p:cNvSpPr>
            <a:spLocks noGrp="1"/>
          </p:cNvSpPr>
          <p:nvPr>
            <p:ph idx="4294967295"/>
          </p:nvPr>
        </p:nvSpPr>
        <p:spPr>
          <a:xfrm>
            <a:off x="457200" y="1219200"/>
            <a:ext cx="8229600" cy="4876800"/>
          </a:xfrm>
        </p:spPr>
        <p:txBody>
          <a:bodyPr rtlCol="0">
            <a:normAutofit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In a short term: </a:t>
            </a:r>
            <a:r>
              <a:rPr lang="en-US" u="sng" dirty="0" smtClean="0"/>
              <a:t>Wildfires create their own clouds and release smoke, soot, and invisible gases that contribute to air pollution</a:t>
            </a:r>
          </a:p>
          <a:p>
            <a:pPr marL="0" indent="0" eaLnBrk="1" fontAlgn="auto" hangingPunct="1">
              <a:lnSpc>
                <a:spcPct val="90000"/>
              </a:lnSpc>
              <a:spcAft>
                <a:spcPts val="0"/>
              </a:spcAft>
              <a:buNone/>
              <a:defRPr/>
            </a:pPr>
            <a:endParaRPr lang="en-US" dirty="0" smtClean="0"/>
          </a:p>
          <a:p>
            <a:pPr marL="594995" lvl="1" indent="-27432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The soot and smoke increase the small particulates in the atmosphere</a:t>
            </a:r>
          </a:p>
          <a:p>
            <a:pPr marL="594995" lvl="1" indent="-27432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This soot and smoke can be seen miles downwind in large, long-lasting fires.</a:t>
            </a:r>
          </a:p>
          <a:p>
            <a:pPr marL="594995" lvl="1" indent="-274320" eaLnBrk="1" fontAlgn="auto" hangingPunct="1">
              <a:lnSpc>
                <a:spcPct val="9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Wildfires also can contribute to the formation of smog with an increase in carbon monoxide, organic compounds and nitrogen oxides</a:t>
            </a:r>
          </a:p>
        </p:txBody>
      </p:sp>
    </p:spTree>
    <p:extLst>
      <p:ext uri="{BB962C8B-B14F-4D97-AF65-F5344CB8AC3E}">
        <p14:creationId xmlns:p14="http://schemas.microsoft.com/office/powerpoint/2010/main" val="113030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4294967295"/>
          </p:nvPr>
        </p:nvSpPr>
        <p:spPr>
          <a:xfrm>
            <a:off x="381000" y="1066800"/>
            <a:ext cx="8382000" cy="50641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Fires have direct and indirect effects the on the biological environment </a:t>
            </a:r>
          </a:p>
          <a:p>
            <a:pPr lvl="1">
              <a:defRPr/>
            </a:pPr>
            <a:r>
              <a:rPr lang="en-US" sz="2400" dirty="0" smtClean="0"/>
              <a:t>These include:</a:t>
            </a:r>
          </a:p>
          <a:p>
            <a:pPr lvl="2">
              <a:defRPr/>
            </a:pPr>
            <a:r>
              <a:rPr lang="en-US" sz="2400" dirty="0" smtClean="0"/>
              <a:t>Vegetation – numerous, varied, and complex – some plants die, some don’t, some actually propagate in a fire</a:t>
            </a:r>
          </a:p>
          <a:p>
            <a:pPr lvl="2">
              <a:defRPr/>
            </a:pPr>
            <a:r>
              <a:rPr lang="en-US" sz="2400" dirty="0" smtClean="0"/>
              <a:t>Animals – occasionally with very large fires, animals are harmed, but for the most part animals are able to avoid being harmed by wildfire</a:t>
            </a:r>
          </a:p>
          <a:p>
            <a:pPr lvl="2">
              <a:defRPr/>
            </a:pPr>
            <a:r>
              <a:rPr lang="en-US" sz="2400" dirty="0" smtClean="0"/>
              <a:t>Humans – </a:t>
            </a:r>
            <a:r>
              <a:rPr lang="en-US" sz="2400" dirty="0"/>
              <a:t>s</a:t>
            </a:r>
            <a:r>
              <a:rPr lang="en-US" sz="2400" dirty="0" smtClean="0"/>
              <a:t>moke and haze can make life difficult for humans.  Humans are also have problems with lack of vegetation caused by the fire which can cause erosion</a:t>
            </a:r>
            <a:endParaRPr lang="en-US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457200" y="304800"/>
            <a:ext cx="8229600" cy="762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dirty="0" smtClean="0"/>
              <a:t>Effects on the Biological Environment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16596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4294967295"/>
          </p:nvPr>
        </p:nvSpPr>
        <p:spPr>
          <a:xfrm>
            <a:off x="76200" y="1219200"/>
            <a:ext cx="8991600" cy="48768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u="sng" dirty="0" smtClean="0"/>
              <a:t>Wildfire, although threatening to human life and property, can be beneficial to the ecosystems of the earth</a:t>
            </a:r>
            <a:r>
              <a:rPr lang="en-US" dirty="0" smtClean="0"/>
              <a:t>.</a:t>
            </a:r>
            <a:endParaRPr lang="en-US" dirty="0"/>
          </a:p>
          <a:p>
            <a:pPr lvl="1">
              <a:defRPr/>
            </a:pPr>
            <a:r>
              <a:rPr lang="en-US" sz="2400" dirty="0" smtClean="0"/>
              <a:t>Benefits to the soil</a:t>
            </a:r>
          </a:p>
          <a:p>
            <a:pPr lvl="2">
              <a:defRPr/>
            </a:pPr>
            <a:r>
              <a:rPr lang="en-US" sz="2400" dirty="0" smtClean="0"/>
              <a:t>Increase to the nutrient content of the soil and leave an accumulation of carbon on the surface in the form of carbon</a:t>
            </a:r>
          </a:p>
          <a:p>
            <a:pPr marL="708660" lvl="1" indent="-342900">
              <a:defRPr/>
            </a:pPr>
            <a:r>
              <a:rPr lang="en-US" sz="2400" dirty="0" smtClean="0"/>
              <a:t>Benefits to plants and animals</a:t>
            </a:r>
          </a:p>
          <a:p>
            <a:pPr marL="982980" lvl="2" indent="-342900">
              <a:defRPr/>
            </a:pPr>
            <a:r>
              <a:rPr lang="en-US" sz="2400" dirty="0" smtClean="0"/>
              <a:t>By reducing the number of individuals of species of plant in a given area the result may be beneficial to the plant community</a:t>
            </a:r>
          </a:p>
          <a:p>
            <a:pPr marL="982980" lvl="2" indent="-342900">
              <a:defRPr/>
            </a:pPr>
            <a:r>
              <a:rPr lang="en-US" sz="2400" dirty="0" smtClean="0"/>
              <a:t>By having a fire, a dominant vegetation may be helped by the occurrence of wildfires</a:t>
            </a:r>
          </a:p>
          <a:p>
            <a:pPr marL="982980" lvl="2" indent="-342900">
              <a:defRPr/>
            </a:pPr>
            <a:r>
              <a:rPr lang="en-US" sz="2400" dirty="0" smtClean="0"/>
              <a:t>Burning plant material recycles nutrients by quickly decomposing organic matter and allowing new plants to grow</a:t>
            </a:r>
            <a:endParaRPr lang="en-US" sz="24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dirty="0" smtClean="0"/>
              <a:t>Natural Service Functions of Wildfires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9663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www.cs.hmc.edu/~sweil/bio52/3/images/cycle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81000"/>
            <a:ext cx="5002213" cy="5797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5573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4294967295"/>
          </p:nvPr>
        </p:nvSpPr>
        <p:spPr>
          <a:xfrm>
            <a:off x="381000" y="1143000"/>
            <a:ext cx="8229600" cy="4911725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r>
              <a:rPr lang="en-US" sz="2600" b="1" u="sng" dirty="0" smtClean="0"/>
              <a:t>Wildfires are on of nature’s oldest phenomena</a:t>
            </a:r>
            <a:endParaRPr lang="en-US" sz="2600" b="1" dirty="0" smtClean="0"/>
          </a:p>
          <a:p>
            <a:pPr lvl="1">
              <a:defRPr/>
            </a:pPr>
            <a:r>
              <a:rPr lang="en-US" sz="2400" dirty="0" smtClean="0"/>
              <a:t>Dating back 350 million years</a:t>
            </a:r>
          </a:p>
          <a:p>
            <a:pPr lvl="1">
              <a:defRPr/>
            </a:pPr>
            <a:r>
              <a:rPr lang="en-US" sz="2400" dirty="0" smtClean="0"/>
              <a:t>About 20 million years ago, wildfire changed due to a change in fuel</a:t>
            </a:r>
          </a:p>
          <a:p>
            <a:pPr lvl="2">
              <a:defRPr/>
            </a:pPr>
            <a:r>
              <a:rPr lang="en-US" sz="2300" dirty="0" smtClean="0"/>
              <a:t>New type of grass evolved which was able to sustain more frequent wildfires </a:t>
            </a:r>
          </a:p>
          <a:p>
            <a:pPr lvl="1">
              <a:defRPr/>
            </a:pPr>
            <a:r>
              <a:rPr lang="en-US" sz="2500" dirty="0" smtClean="0"/>
              <a:t>About 11,500 years ago, after the last glaciation, when the climate warmed, wildfire behavior intensified again.</a:t>
            </a:r>
          </a:p>
          <a:p>
            <a:pPr lvl="1">
              <a:defRPr/>
            </a:pPr>
            <a:r>
              <a:rPr lang="en-US" sz="2500" dirty="0" smtClean="0"/>
              <a:t>Part of the increase probably reflects early humans who used fire to clear land and assist in hunting.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762000" y="228600"/>
            <a:ext cx="7543800" cy="8382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sz="3600" dirty="0" smtClean="0"/>
              <a:t>Introduction to Wildfire</a:t>
            </a:r>
            <a:endParaRPr lang="en-US" sz="36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62000" y="152400"/>
            <a:ext cx="80010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smtClean="0"/>
              <a:t>Minimizing the Wildfire Hazard</a:t>
            </a:r>
            <a:endParaRPr lang="en-US" sz="4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762000" y="1447800"/>
            <a:ext cx="7543800" cy="4530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u="sng" dirty="0" smtClean="0"/>
              <a:t>Fire Management</a:t>
            </a:r>
          </a:p>
          <a:p>
            <a:pPr lvl="1">
              <a:defRPr/>
            </a:pPr>
            <a:r>
              <a:rPr lang="en-US" sz="2400" dirty="0" smtClean="0"/>
              <a:t>Difficult because wildfires are hard to prevent</a:t>
            </a:r>
          </a:p>
          <a:p>
            <a:pPr lvl="1">
              <a:defRPr/>
            </a:pPr>
            <a:r>
              <a:rPr lang="en-US" sz="2400" dirty="0" smtClean="0"/>
              <a:t>Not all fires need to be suppressed</a:t>
            </a:r>
          </a:p>
          <a:p>
            <a:pPr marL="320040" lvl="1" indent="0">
              <a:buNone/>
              <a:defRPr/>
            </a:pPr>
            <a:endParaRPr lang="en-US" sz="2400" dirty="0"/>
          </a:p>
          <a:p>
            <a:pPr>
              <a:defRPr/>
            </a:pPr>
            <a:r>
              <a:rPr lang="en-US" dirty="0" smtClean="0"/>
              <a:t>Reasons for Fire Management</a:t>
            </a:r>
          </a:p>
          <a:p>
            <a:pPr lvl="1">
              <a:defRPr/>
            </a:pPr>
            <a:r>
              <a:rPr lang="en-US" sz="2400" dirty="0" smtClean="0"/>
              <a:t>Science</a:t>
            </a:r>
          </a:p>
          <a:p>
            <a:pPr lvl="1">
              <a:defRPr/>
            </a:pPr>
            <a:r>
              <a:rPr lang="en-US" sz="2400" dirty="0" smtClean="0"/>
              <a:t>Education</a:t>
            </a:r>
          </a:p>
          <a:p>
            <a:pPr lvl="1">
              <a:defRPr/>
            </a:pPr>
            <a:r>
              <a:rPr lang="en-US" sz="2400" dirty="0" smtClean="0"/>
              <a:t>Data Collection</a:t>
            </a:r>
          </a:p>
          <a:p>
            <a:pPr lvl="1">
              <a:defRPr/>
            </a:pPr>
            <a:r>
              <a:rPr lang="en-US" sz="2400" dirty="0" smtClean="0"/>
              <a:t>Prescribed Burns</a:t>
            </a:r>
          </a:p>
        </p:txBody>
      </p:sp>
    </p:spTree>
    <p:extLst>
      <p:ext uri="{BB962C8B-B14F-4D97-AF65-F5344CB8AC3E}">
        <p14:creationId xmlns:p14="http://schemas.microsoft.com/office/powerpoint/2010/main" val="81141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76200" y="1230572"/>
            <a:ext cx="8915400" cy="4865427"/>
          </a:xfrm>
        </p:spPr>
        <p:txBody>
          <a:bodyPr>
            <a:normAutofit lnSpcReduction="10000"/>
          </a:bodyPr>
          <a:lstStyle/>
          <a:p>
            <a:pPr lvl="1">
              <a:defRPr/>
            </a:pPr>
            <a:r>
              <a:rPr lang="en-US" sz="2400" u="sng" dirty="0" smtClean="0"/>
              <a:t>Science</a:t>
            </a:r>
            <a:r>
              <a:rPr lang="en-US" sz="2400" dirty="0" smtClean="0"/>
              <a:t>: learn the fire regime of an ecosystem</a:t>
            </a:r>
            <a:endParaRPr lang="en-US" sz="2400" dirty="0"/>
          </a:p>
          <a:p>
            <a:pPr lvl="2">
              <a:defRPr/>
            </a:pPr>
            <a:r>
              <a:rPr lang="en-US" sz="2400" dirty="0" smtClean="0"/>
              <a:t>The types of fuel that are found in plant communities</a:t>
            </a:r>
          </a:p>
          <a:p>
            <a:pPr lvl="2">
              <a:defRPr/>
            </a:pPr>
            <a:r>
              <a:rPr lang="en-US" sz="2400" dirty="0" smtClean="0"/>
              <a:t>Typical fire behavior as described by fire size, intensity, and amount of biomass removed</a:t>
            </a:r>
          </a:p>
          <a:p>
            <a:pPr lvl="2">
              <a:defRPr/>
            </a:pPr>
            <a:r>
              <a:rPr lang="en-US" sz="2400" dirty="0" smtClean="0"/>
              <a:t>The overall fire history of the of the area, including fire frequency and recurrence interval</a:t>
            </a:r>
          </a:p>
          <a:p>
            <a:pPr lvl="1">
              <a:defRPr/>
            </a:pPr>
            <a:r>
              <a:rPr lang="en-US" sz="2400" u="sng" dirty="0" smtClean="0"/>
              <a:t>Educ</a:t>
            </a:r>
            <a:r>
              <a:rPr lang="en-US" sz="2400" u="sng" dirty="0" smtClean="0"/>
              <a:t>ation</a:t>
            </a:r>
            <a:r>
              <a:rPr lang="en-US" sz="2400" dirty="0" smtClean="0"/>
              <a:t>: Public education is an integral part of fire management. (Smokey Bear, “Only you can prevent forest fires”)</a:t>
            </a:r>
          </a:p>
          <a:p>
            <a:pPr lvl="1">
              <a:defRPr/>
            </a:pPr>
            <a:r>
              <a:rPr lang="en-US" sz="2400" u="sng" dirty="0" smtClean="0"/>
              <a:t>Data Collection</a:t>
            </a:r>
            <a:r>
              <a:rPr lang="en-US" sz="2400" dirty="0" smtClean="0"/>
              <a:t>: Using Remote Sensing as a tool for finding areas that are dry and have fire potential</a:t>
            </a:r>
          </a:p>
          <a:p>
            <a:pPr lvl="1">
              <a:defRPr/>
            </a:pPr>
            <a:r>
              <a:rPr lang="en-US" sz="2400" u="sng" dirty="0" smtClean="0"/>
              <a:t>Prescribed Burns</a:t>
            </a:r>
            <a:r>
              <a:rPr lang="en-US" sz="2400" dirty="0" smtClean="0"/>
              <a:t>: Used to protect urban areas where the surrounding area is dry and could catch fire</a:t>
            </a:r>
            <a:endParaRPr lang="en-US" sz="2400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762000" y="31845"/>
            <a:ext cx="80010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8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4000" dirty="0" smtClean="0"/>
              <a:t>Minimizing the Wildfire Hazard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169702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8600" y="457200"/>
            <a:ext cx="8763000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dirty="0" smtClean="0"/>
              <a:t>Perception of and Adjustment to the Wildfire Hazard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304800" y="1676400"/>
            <a:ext cx="8686800" cy="42672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In general, people who live or work in the wildland/urban interface do not adequately realize the risk from wildfires</a:t>
            </a:r>
          </a:p>
          <a:p>
            <a:pPr marL="0" indent="0">
              <a:buNone/>
              <a:defRPr/>
            </a:pPr>
            <a:endParaRPr lang="en-US" dirty="0" smtClean="0"/>
          </a:p>
          <a:p>
            <a:pPr lvl="1">
              <a:defRPr/>
            </a:pPr>
            <a:r>
              <a:rPr lang="en-US" sz="2400" dirty="0" smtClean="0"/>
              <a:t>What adjustments do we need to do to avoid the risks</a:t>
            </a:r>
          </a:p>
          <a:p>
            <a:pPr lvl="2">
              <a:defRPr/>
            </a:pPr>
            <a:r>
              <a:rPr lang="en-US" sz="2400" dirty="0" smtClean="0"/>
              <a:t>Fire Danger Alerts and Warnings</a:t>
            </a:r>
          </a:p>
          <a:p>
            <a:pPr lvl="2">
              <a:defRPr/>
            </a:pPr>
            <a:r>
              <a:rPr lang="en-US" sz="2400" dirty="0" smtClean="0"/>
              <a:t>Fire Education</a:t>
            </a:r>
          </a:p>
          <a:p>
            <a:pPr lvl="2">
              <a:defRPr/>
            </a:pPr>
            <a:r>
              <a:rPr lang="en-US" sz="2400" dirty="0" smtClean="0"/>
              <a:t>Codes and Regulations</a:t>
            </a:r>
          </a:p>
          <a:p>
            <a:pPr lvl="2">
              <a:defRPr/>
            </a:pPr>
            <a:r>
              <a:rPr lang="en-US" sz="2400" dirty="0" smtClean="0"/>
              <a:t>Fire Insurance</a:t>
            </a:r>
          </a:p>
          <a:p>
            <a:pPr lvl="2">
              <a:defRPr/>
            </a:pPr>
            <a:r>
              <a:rPr lang="en-US" sz="2400" dirty="0" smtClean="0"/>
              <a:t>Evacuation</a:t>
            </a:r>
          </a:p>
          <a:p>
            <a:pPr lvl="2"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67241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F:\class\class\Natural Hazards\Chapters\Chapter 13\what to do incase of fi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80999"/>
            <a:ext cx="7315200" cy="5695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550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0" name="Picture 4" descr="http://media.keprtv.com/images/Photo%2Bof%2Bthe%2BDouglas%2BComplex%2Bfrom%2BFriday%2B7-26%2B-%2BCourtesy%2BDFPA%2BSpecialist%2BKyle%2BReed%2B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762000"/>
            <a:ext cx="6781800" cy="5086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317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 idx="4294967295"/>
          </p:nvPr>
        </p:nvSpPr>
        <p:spPr>
          <a:xfrm>
            <a:off x="1143000" y="152400"/>
            <a:ext cx="6934200" cy="1143000"/>
          </a:xfrm>
        </p:spPr>
        <p:txBody>
          <a:bodyPr/>
          <a:lstStyle/>
          <a:p>
            <a:pPr eaLnBrk="1" hangingPunct="1"/>
            <a:r>
              <a:rPr lang="en-US" sz="4400" dirty="0"/>
              <a:t>Introduction to Wildfire</a:t>
            </a:r>
            <a:endParaRPr lang="en-US" altLang="en-US" sz="4400" dirty="0" smtClean="0"/>
          </a:p>
        </p:txBody>
      </p:sp>
      <p:sp>
        <p:nvSpPr>
          <p:cNvPr id="31747" name="Text Placeholder 2"/>
          <p:cNvSpPr>
            <a:spLocks noGrp="1"/>
          </p:cNvSpPr>
          <p:nvPr>
            <p:ph type="body" idx="4294967295"/>
          </p:nvPr>
        </p:nvSpPr>
        <p:spPr>
          <a:xfrm>
            <a:off x="914400" y="1295400"/>
            <a:ext cx="7239000" cy="4530725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Before humans wildfire was ignited by lighting or volcanic eruption.</a:t>
            </a:r>
          </a:p>
          <a:p>
            <a:pPr lvl="1" eaLnBrk="1" hangingPunct="1"/>
            <a:r>
              <a:rPr lang="en-US" altLang="en-US" sz="2400" dirty="0" smtClean="0"/>
              <a:t>These fires would until they ran out of fuel or were extinguished naturally.</a:t>
            </a:r>
          </a:p>
          <a:p>
            <a:pPr lvl="1" eaLnBrk="1" hangingPunct="1"/>
            <a:r>
              <a:rPr lang="en-US" altLang="en-US" sz="2400" dirty="0" smtClean="0"/>
              <a:t>After the fire, plants would regrow from roots, spores and seeds.  The cycle starts again</a:t>
            </a:r>
            <a:endParaRPr lang="en-US" altLang="en-US" sz="2400" b="1" dirty="0" smtClean="0"/>
          </a:p>
          <a:p>
            <a:pPr lvl="1" eaLnBrk="1" hangingPunct="1"/>
            <a:r>
              <a:rPr lang="en-US" altLang="en-US" sz="2400" b="1" dirty="0" smtClean="0"/>
              <a:t>These natural fires allowed man to capture and harness fire for heat, light, and cooking.</a:t>
            </a:r>
          </a:p>
          <a:p>
            <a:pPr lvl="1" eaLnBrk="1" hangingPunct="1"/>
            <a:r>
              <a:rPr lang="en-US" altLang="en-US" sz="2400" b="1" dirty="0" smtClean="0"/>
              <a:t>This allowed the human population to grow.</a:t>
            </a:r>
          </a:p>
        </p:txBody>
      </p:sp>
    </p:spTree>
    <p:extLst>
      <p:ext uri="{BB962C8B-B14F-4D97-AF65-F5344CB8AC3E}">
        <p14:creationId xmlns:p14="http://schemas.microsoft.com/office/powerpoint/2010/main" val="2356231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4" name="Picture 4" descr="In a video frame grab, a lightning bolt strikes a wildfire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838200"/>
            <a:ext cx="6915149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6808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 idx="4294967295"/>
          </p:nvPr>
        </p:nvSpPr>
        <p:spPr>
          <a:xfrm>
            <a:off x="1066800" y="0"/>
            <a:ext cx="7010400" cy="1143000"/>
          </a:xfrm>
        </p:spPr>
        <p:txBody>
          <a:bodyPr/>
          <a:lstStyle/>
          <a:p>
            <a:pPr eaLnBrk="1" hangingPunct="1"/>
            <a:r>
              <a:rPr lang="en-US" altLang="en-US" sz="4400" dirty="0" smtClean="0"/>
              <a:t>Wildfires as a Process</a:t>
            </a:r>
          </a:p>
        </p:txBody>
      </p:sp>
      <p:sp>
        <p:nvSpPr>
          <p:cNvPr id="33795" name="Text Placeholder 3"/>
          <p:cNvSpPr>
            <a:spLocks noGrp="1"/>
          </p:cNvSpPr>
          <p:nvPr>
            <p:ph type="body" idx="4294967295"/>
          </p:nvPr>
        </p:nvSpPr>
        <p:spPr>
          <a:xfrm>
            <a:off x="838200" y="1143000"/>
            <a:ext cx="7086600" cy="5029200"/>
          </a:xfrm>
        </p:spPr>
        <p:txBody>
          <a:bodyPr rtlCol="0"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/>
              <a:t>Wildfire is a:</a:t>
            </a:r>
          </a:p>
          <a:p>
            <a:pPr marL="594995" lvl="1" indent="-27432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Self-sustaining</a:t>
            </a:r>
          </a:p>
          <a:p>
            <a:pPr marL="594360" lvl="1" indent="-27432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Rapid</a:t>
            </a:r>
          </a:p>
          <a:p>
            <a:pPr marL="594360" lvl="1" indent="-27432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/>
              <a:t>H</a:t>
            </a:r>
            <a:r>
              <a:rPr lang="en-US" sz="2400" dirty="0" smtClean="0"/>
              <a:t>igh-temperature</a:t>
            </a:r>
          </a:p>
          <a:p>
            <a:pPr marL="594360" lvl="1" indent="-27432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Biochemical </a:t>
            </a:r>
            <a:r>
              <a:rPr lang="en-US" sz="2400" dirty="0"/>
              <a:t>o</a:t>
            </a:r>
            <a:r>
              <a:rPr lang="en-US" sz="2400" dirty="0" smtClean="0"/>
              <a:t>xidation reaction</a:t>
            </a:r>
          </a:p>
          <a:p>
            <a:pPr marL="274320" indent="-27432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/>
              <a:t>Which releases:</a:t>
            </a:r>
          </a:p>
          <a:p>
            <a:pPr marL="594995" lvl="1" indent="-27432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Heat</a:t>
            </a:r>
          </a:p>
          <a:p>
            <a:pPr marL="594995" lvl="1" indent="-27432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400" dirty="0" smtClean="0"/>
              <a:t>Light and other products</a:t>
            </a:r>
          </a:p>
          <a:p>
            <a:pPr marL="274320" indent="-274320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/>
              <a:t>This reaction requires:</a:t>
            </a:r>
          </a:p>
          <a:p>
            <a:pPr marL="662940" lvl="1" indent="-342900" eaLnBrk="1" fontAlgn="auto" hangingPunct="1">
              <a:spcAft>
                <a:spcPts val="0"/>
              </a:spcAft>
              <a:defRPr/>
            </a:pPr>
            <a:r>
              <a:rPr lang="en-US" sz="2400" dirty="0" smtClean="0"/>
              <a:t>Fuel</a:t>
            </a:r>
          </a:p>
          <a:p>
            <a:pPr marL="662940" lvl="1" indent="-342900" eaLnBrk="1" fontAlgn="auto" hangingPunct="1">
              <a:spcAft>
                <a:spcPts val="0"/>
              </a:spcAft>
              <a:defRPr/>
            </a:pPr>
            <a:r>
              <a:rPr lang="en-US" sz="2400" dirty="0" smtClean="0"/>
              <a:t>Oxygen </a:t>
            </a:r>
          </a:p>
          <a:p>
            <a:pPr marL="662940" lvl="1" indent="-342900" eaLnBrk="1" fontAlgn="auto" hangingPunct="1">
              <a:spcAft>
                <a:spcPts val="0"/>
              </a:spcAft>
              <a:defRPr/>
            </a:pPr>
            <a:r>
              <a:rPr lang="en-US" sz="2400" dirty="0" smtClean="0"/>
              <a:t>Heat</a:t>
            </a:r>
          </a:p>
        </p:txBody>
      </p:sp>
    </p:spTree>
    <p:extLst>
      <p:ext uri="{BB962C8B-B14F-4D97-AF65-F5344CB8AC3E}">
        <p14:creationId xmlns:p14="http://schemas.microsoft.com/office/powerpoint/2010/main" val="356931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http://2.bp.blogspot.com/-DH7GsRHtTzM/TqfQKOLftyI/AAAAAAAAAM8/WDFljmrOCEs/s1600/fire_triangl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051056"/>
            <a:ext cx="3429000" cy="4463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3"/>
          <p:cNvSpPr txBox="1">
            <a:spLocks/>
          </p:cNvSpPr>
          <p:nvPr/>
        </p:nvSpPr>
        <p:spPr>
          <a:xfrm>
            <a:off x="609600" y="609600"/>
            <a:ext cx="5029200" cy="53340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 fontScale="92500"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9436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686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8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64592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90195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19456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468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sz="2600" b="1" u="sng" dirty="0" smtClean="0"/>
              <a:t>The Fire Triangle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sz="1300" b="1" u="sng" dirty="0" smtClean="0"/>
          </a:p>
          <a:p>
            <a:pPr lvl="1" fontAlgn="auto">
              <a:spcAft>
                <a:spcPts val="0"/>
              </a:spcAft>
              <a:defRPr/>
            </a:pPr>
            <a:r>
              <a:rPr lang="en-US" sz="2600" b="1" dirty="0" smtClean="0"/>
              <a:t>Three things </a:t>
            </a:r>
            <a:r>
              <a:rPr lang="en-US" sz="2600" dirty="0" smtClean="0"/>
              <a:t>must be present at the same time to produce fire:</a:t>
            </a:r>
          </a:p>
          <a:p>
            <a:pPr marL="869315" lvl="2" fontAlgn="auto">
              <a:spcAft>
                <a:spcPts val="0"/>
              </a:spcAft>
              <a:defRPr/>
            </a:pPr>
            <a:r>
              <a:rPr lang="en-US" sz="2600" dirty="0" smtClean="0"/>
              <a:t>Enough </a:t>
            </a:r>
            <a:r>
              <a:rPr lang="en-US" sz="2600" b="1" dirty="0" smtClean="0"/>
              <a:t>OXYGEN</a:t>
            </a:r>
            <a:r>
              <a:rPr lang="en-US" sz="2600" dirty="0" smtClean="0"/>
              <a:t> to sustain combustion -- </a:t>
            </a:r>
          </a:p>
          <a:p>
            <a:pPr lvl="2" fontAlgn="auto">
              <a:spcAft>
                <a:spcPts val="0"/>
              </a:spcAft>
              <a:defRPr/>
            </a:pPr>
            <a:r>
              <a:rPr lang="en-US" sz="2600" dirty="0" smtClean="0"/>
              <a:t>Enough </a:t>
            </a:r>
            <a:r>
              <a:rPr lang="en-US" sz="2600" b="1" dirty="0" smtClean="0"/>
              <a:t>HEAT</a:t>
            </a:r>
            <a:r>
              <a:rPr lang="en-US" sz="2600" dirty="0" smtClean="0"/>
              <a:t> to reach ignition temperature</a:t>
            </a:r>
          </a:p>
          <a:p>
            <a:pPr lvl="2" fontAlgn="auto">
              <a:spcAft>
                <a:spcPts val="0"/>
              </a:spcAft>
              <a:defRPr/>
            </a:pPr>
            <a:r>
              <a:rPr lang="en-US" sz="2600" dirty="0" smtClean="0"/>
              <a:t>Some </a:t>
            </a:r>
            <a:r>
              <a:rPr lang="en-US" sz="2600" b="1" dirty="0" smtClean="0"/>
              <a:t>FUEL</a:t>
            </a:r>
            <a:r>
              <a:rPr lang="en-US" sz="2600" dirty="0" smtClean="0"/>
              <a:t> or combustible material</a:t>
            </a:r>
          </a:p>
          <a:p>
            <a:pPr lvl="2" fontAlgn="auto">
              <a:spcAft>
                <a:spcPts val="0"/>
              </a:spcAft>
              <a:defRPr/>
            </a:pPr>
            <a:r>
              <a:rPr lang="en-US" sz="2600" dirty="0" smtClean="0"/>
              <a:t>Together they produce the </a:t>
            </a:r>
            <a:r>
              <a:rPr lang="en-US" sz="2600" b="1" dirty="0" smtClean="0"/>
              <a:t>CHEMICAL REACTION </a:t>
            </a:r>
            <a:r>
              <a:rPr lang="en-US" sz="2600" dirty="0" smtClean="0"/>
              <a:t>that is </a:t>
            </a:r>
            <a:r>
              <a:rPr lang="en-US" sz="2600" b="1" dirty="0" smtClean="0"/>
              <a:t>FIRE</a:t>
            </a:r>
          </a:p>
        </p:txBody>
      </p:sp>
    </p:spTree>
    <p:extLst>
      <p:ext uri="{BB962C8B-B14F-4D97-AF65-F5344CB8AC3E}">
        <p14:creationId xmlns:p14="http://schemas.microsoft.com/office/powerpoint/2010/main" val="25064778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s://www.photospin.com/content/illustrations/full/62_25364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295400"/>
            <a:ext cx="5486400" cy="4620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1505" y="696035"/>
            <a:ext cx="63317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Take away any of these things and the fire</a:t>
            </a:r>
          </a:p>
          <a:p>
            <a:r>
              <a:rPr lang="en-US" b="1" dirty="0" smtClean="0"/>
              <a:t>Will be extinguished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9690132"/>
      </p:ext>
    </p:extLst>
  </p:cSld>
  <p:clrMapOvr>
    <a:masterClrMapping/>
  </p:clrMapOvr>
</p:sld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9_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0_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2_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3_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4_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5_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6_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5_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6_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7_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4610</TotalTime>
  <Words>1336</Words>
  <Application>Microsoft Office PowerPoint</Application>
  <PresentationFormat>On-screen Show (4:3)</PresentationFormat>
  <Paragraphs>164</Paragraphs>
  <Slides>33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17</vt:i4>
      </vt:variant>
      <vt:variant>
        <vt:lpstr>Slide Titles</vt:lpstr>
      </vt:variant>
      <vt:variant>
        <vt:i4>33</vt:i4>
      </vt:variant>
    </vt:vector>
  </HeadingPairs>
  <TitlesOfParts>
    <vt:vector size="50" baseType="lpstr">
      <vt:lpstr>Custom Design</vt:lpstr>
      <vt:lpstr>NewsPrint</vt:lpstr>
      <vt:lpstr>1_NewsPrint</vt:lpstr>
      <vt:lpstr>2_NewsPrint</vt:lpstr>
      <vt:lpstr>3_NewsPrint</vt:lpstr>
      <vt:lpstr>4_NewsPrint</vt:lpstr>
      <vt:lpstr>5_NewsPrint</vt:lpstr>
      <vt:lpstr>6_NewsPrint</vt:lpstr>
      <vt:lpstr>7_NewsPrint</vt:lpstr>
      <vt:lpstr>8_NewsPrint</vt:lpstr>
      <vt:lpstr>9_NewsPrint</vt:lpstr>
      <vt:lpstr>10_NewsPrint</vt:lpstr>
      <vt:lpstr>12_NewsPrint</vt:lpstr>
      <vt:lpstr>13_NewsPrint</vt:lpstr>
      <vt:lpstr>14_NewsPrint</vt:lpstr>
      <vt:lpstr>15_NewsPrint</vt:lpstr>
      <vt:lpstr>16_NewsPrint</vt:lpstr>
      <vt:lpstr>Wildfires  </vt:lpstr>
      <vt:lpstr>Learning Objectives</vt:lpstr>
      <vt:lpstr>Introduction to Wildfire</vt:lpstr>
      <vt:lpstr>PowerPoint Presentation</vt:lpstr>
      <vt:lpstr>Introduction to Wildfire</vt:lpstr>
      <vt:lpstr>PowerPoint Presentation</vt:lpstr>
      <vt:lpstr>Wildfires as a Process</vt:lpstr>
      <vt:lpstr>PowerPoint Presentation</vt:lpstr>
      <vt:lpstr>PowerPoint Presentation</vt:lpstr>
      <vt:lpstr>Phases of a Wildfire</vt:lpstr>
      <vt:lpstr>PowerPoint Presentation</vt:lpstr>
      <vt:lpstr>PowerPoint Presentation</vt:lpstr>
      <vt:lpstr>Phases of a Wildfire</vt:lpstr>
      <vt:lpstr>Wildfire Environment</vt:lpstr>
      <vt:lpstr>Wildlife Environment</vt:lpstr>
      <vt:lpstr>PowerPoint Presentation</vt:lpstr>
      <vt:lpstr>Wildlife Environment</vt:lpstr>
      <vt:lpstr>PowerPoint Presentation</vt:lpstr>
      <vt:lpstr>Types of Fires</vt:lpstr>
      <vt:lpstr>PowerPoint Presentation</vt:lpstr>
      <vt:lpstr>Effects of Wildfires and Linkages with other Natural Hazards</vt:lpstr>
      <vt:lpstr>PowerPoint Presentation</vt:lpstr>
      <vt:lpstr>PowerPoint Presentation</vt:lpstr>
      <vt:lpstr>Effects on the Geologic Environment</vt:lpstr>
      <vt:lpstr>PowerPoint Presentation</vt:lpstr>
      <vt:lpstr>Effects on the Atmospheric Environment</vt:lpstr>
      <vt:lpstr>Effects on the Biological Environment</vt:lpstr>
      <vt:lpstr>Natural Service Functions of Wildfires</vt:lpstr>
      <vt:lpstr>PowerPoint Presentation</vt:lpstr>
      <vt:lpstr>Minimizing the Wildfire Hazard</vt:lpstr>
      <vt:lpstr>PowerPoint Presentation</vt:lpstr>
      <vt:lpstr>Perception of and Adjustment to the Wildfire Hazard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Portraying the Earth</dc:title>
  <dc:creator>Cindy Clark</dc:creator>
  <cp:lastModifiedBy>Cindy Clark</cp:lastModifiedBy>
  <cp:revision>278</cp:revision>
  <dcterms:created xsi:type="dcterms:W3CDTF">2007-09-03T15:50:30Z</dcterms:created>
  <dcterms:modified xsi:type="dcterms:W3CDTF">2014-02-20T20:07:28Z</dcterms:modified>
</cp:coreProperties>
</file>